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65" r:id="rId1"/>
  </p:sldMasterIdLst>
  <p:notesMasterIdLst>
    <p:notesMasterId r:id="rId17"/>
  </p:notesMasterIdLst>
  <p:sldIdLst>
    <p:sldId id="256" r:id="rId2"/>
    <p:sldId id="631" r:id="rId3"/>
    <p:sldId id="606" r:id="rId4"/>
    <p:sldId id="630" r:id="rId5"/>
    <p:sldId id="632" r:id="rId6"/>
    <p:sldId id="629" r:id="rId7"/>
    <p:sldId id="604" r:id="rId8"/>
    <p:sldId id="324" r:id="rId9"/>
    <p:sldId id="258" r:id="rId10"/>
    <p:sldId id="298" r:id="rId11"/>
    <p:sldId id="612" r:id="rId12"/>
    <p:sldId id="611" r:id="rId13"/>
    <p:sldId id="289" r:id="rId14"/>
    <p:sldId id="613" r:id="rId15"/>
    <p:sldId id="29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C60B428-5246-4B37-B766-39C35ED86089}">
          <p14:sldIdLst>
            <p14:sldId id="256"/>
            <p14:sldId id="631"/>
            <p14:sldId id="606"/>
            <p14:sldId id="630"/>
            <p14:sldId id="632"/>
            <p14:sldId id="629"/>
            <p14:sldId id="604"/>
            <p14:sldId id="324"/>
            <p14:sldId id="258"/>
            <p14:sldId id="298"/>
            <p14:sldId id="612"/>
            <p14:sldId id="611"/>
            <p14:sldId id="289"/>
            <p14:sldId id="613"/>
            <p14:sldId id="29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mstrong, Ladette -FS" initials="AL-" lastIdx="1" clrIdx="6">
    <p:extLst>
      <p:ext uri="{19B8F6BF-5375-455C-9EA6-DF929625EA0E}">
        <p15:presenceInfo xmlns:p15="http://schemas.microsoft.com/office/powerpoint/2012/main" userId="S::ladette.armstrong@usda.gov::49748fc8-4f7f-4c0d-8f17-ac5d5792f64f" providerId="AD"/>
      </p:ext>
    </p:extLst>
  </p:cmAuthor>
  <p:cmAuthor id="1" name="Toombs, Kevin D -FS" initials="TKD-" lastIdx="2" clrIdx="0">
    <p:extLst>
      <p:ext uri="{19B8F6BF-5375-455C-9EA6-DF929625EA0E}">
        <p15:presenceInfo xmlns:p15="http://schemas.microsoft.com/office/powerpoint/2012/main" userId="S-1-5-21-2443529608-3098792306-3041422421-251203" providerId="AD"/>
      </p:ext>
    </p:extLst>
  </p:cmAuthor>
  <p:cmAuthor id="8" name="Koeppe, Kelly -FS" initials="KK-" lastIdx="12" clrIdx="7">
    <p:extLst>
      <p:ext uri="{19B8F6BF-5375-455C-9EA6-DF929625EA0E}">
        <p15:presenceInfo xmlns:p15="http://schemas.microsoft.com/office/powerpoint/2012/main" userId="S::kelly.koeppe@usda.gov::9a4f0a32-4589-46fb-be08-21fa1b4363fb" providerId="AD"/>
      </p:ext>
    </p:extLst>
  </p:cmAuthor>
  <p:cmAuthor id="2" name="Wade, Jamie L -FS" initials="WJL-" lastIdx="66" clrIdx="1">
    <p:extLst>
      <p:ext uri="{19B8F6BF-5375-455C-9EA6-DF929625EA0E}">
        <p15:presenceInfo xmlns:p15="http://schemas.microsoft.com/office/powerpoint/2012/main" userId="S-1-5-21-2443529608-3098792306-3041422421-282342" providerId="AD"/>
      </p:ext>
    </p:extLst>
  </p:cmAuthor>
  <p:cmAuthor id="3" name="Donelson, Kirsten R -FS" initials="DKR-" lastIdx="10" clrIdx="2">
    <p:extLst>
      <p:ext uri="{19B8F6BF-5375-455C-9EA6-DF929625EA0E}">
        <p15:presenceInfo xmlns:p15="http://schemas.microsoft.com/office/powerpoint/2012/main" userId="S-1-5-21-2443529608-3098792306-3041422421-257917" providerId="AD"/>
      </p:ext>
    </p:extLst>
  </p:cmAuthor>
  <p:cmAuthor id="4" name="Toombs, Kevin -FS" initials="TK-" lastIdx="3" clrIdx="3">
    <p:extLst>
      <p:ext uri="{19B8F6BF-5375-455C-9EA6-DF929625EA0E}">
        <p15:presenceInfo xmlns:p15="http://schemas.microsoft.com/office/powerpoint/2012/main" userId="S::kevin.toombs@usda.gov::784874cd-1b91-4346-9dc0-4bc44faaea99" providerId="AD"/>
      </p:ext>
    </p:extLst>
  </p:cmAuthor>
  <p:cmAuthor id="5" name="Wade, Jamie -FS" initials="WJ-" lastIdx="2" clrIdx="4">
    <p:extLst>
      <p:ext uri="{19B8F6BF-5375-455C-9EA6-DF929625EA0E}">
        <p15:presenceInfo xmlns:p15="http://schemas.microsoft.com/office/powerpoint/2012/main" userId="S::jamie.wade@usda.gov::7ca5364a-e718-434d-8b9b-d60a62c0817d" providerId="AD"/>
      </p:ext>
    </p:extLst>
  </p:cmAuthor>
  <p:cmAuthor id="6" name="Skiles, Mary L -FS" initials="SML-" lastIdx="13" clrIdx="5">
    <p:extLst>
      <p:ext uri="{19B8F6BF-5375-455C-9EA6-DF929625EA0E}">
        <p15:presenceInfo xmlns:p15="http://schemas.microsoft.com/office/powerpoint/2012/main" userId="S-1-5-21-2443529608-3098792306-3041422421-2873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33" autoAdjust="0"/>
    <p:restoredTop sz="83196" autoAdjust="0"/>
  </p:normalViewPr>
  <p:slideViewPr>
    <p:cSldViewPr snapToGrid="0">
      <p:cViewPr varScale="1">
        <p:scale>
          <a:sx n="55" d="100"/>
          <a:sy n="55" d="100"/>
        </p:scale>
        <p:origin x="884" y="48"/>
      </p:cViewPr>
      <p:guideLst/>
    </p:cSldViewPr>
  </p:slideViewPr>
  <p:notesTextViewPr>
    <p:cViewPr>
      <p:scale>
        <a:sx n="1" d="1"/>
        <a:sy n="1" d="1"/>
      </p:scale>
      <p:origin x="0" y="0"/>
    </p:cViewPr>
  </p:notesTextViewPr>
  <p:sorterViewPr>
    <p:cViewPr varScale="1">
      <p:scale>
        <a:sx n="100" d="100"/>
        <a:sy n="100" d="100"/>
      </p:scale>
      <p:origin x="0" y="-415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F75D4F-F9B3-431B-8439-FC8136FEF53D}" type="datetimeFigureOut">
              <a:rPr lang="en-US" smtClean="0"/>
              <a:t>5/20/2022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990246-8213-4358-B1B2-640C3ECC2E72}" type="slidenum">
              <a:rPr lang="en-US" smtClean="0"/>
              <a:t>‹#›</a:t>
            </a:fld>
            <a:endParaRPr lang="en-US" dirty="0"/>
          </a:p>
        </p:txBody>
      </p:sp>
    </p:spTree>
    <p:extLst>
      <p:ext uri="{BB962C8B-B14F-4D97-AF65-F5344CB8AC3E}">
        <p14:creationId xmlns:p14="http://schemas.microsoft.com/office/powerpoint/2010/main" val="1660179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Elka and Savanha</a:t>
            </a:r>
          </a:p>
        </p:txBody>
      </p:sp>
      <p:sp>
        <p:nvSpPr>
          <p:cNvPr id="4" name="Slide Number Placeholder 3"/>
          <p:cNvSpPr>
            <a:spLocks noGrp="1"/>
          </p:cNvSpPr>
          <p:nvPr>
            <p:ph type="sldNum" sz="quarter" idx="5"/>
          </p:nvPr>
        </p:nvSpPr>
        <p:spPr/>
        <p:txBody>
          <a:bodyPr/>
          <a:lstStyle/>
          <a:p>
            <a:fld id="{6B990246-8213-4358-B1B2-640C3ECC2E72}" type="slidenum">
              <a:rPr lang="en-US" smtClean="0"/>
              <a:t>1</a:t>
            </a:fld>
            <a:endParaRPr lang="en-US" dirty="0"/>
          </a:p>
        </p:txBody>
      </p:sp>
    </p:spTree>
    <p:extLst>
      <p:ext uri="{BB962C8B-B14F-4D97-AF65-F5344CB8AC3E}">
        <p14:creationId xmlns:p14="http://schemas.microsoft.com/office/powerpoint/2010/main" val="2765089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Elka</a:t>
            </a:r>
          </a:p>
        </p:txBody>
      </p:sp>
      <p:sp>
        <p:nvSpPr>
          <p:cNvPr id="4" name="Slide Number Placeholder 3"/>
          <p:cNvSpPr>
            <a:spLocks noGrp="1"/>
          </p:cNvSpPr>
          <p:nvPr>
            <p:ph type="sldNum" sz="quarter" idx="5"/>
          </p:nvPr>
        </p:nvSpPr>
        <p:spPr/>
        <p:txBody>
          <a:bodyPr/>
          <a:lstStyle/>
          <a:p>
            <a:fld id="{6B990246-8213-4358-B1B2-640C3ECC2E72}" type="slidenum">
              <a:rPr lang="en-US" smtClean="0"/>
              <a:t>10</a:t>
            </a:fld>
            <a:endParaRPr lang="en-US" dirty="0"/>
          </a:p>
        </p:txBody>
      </p:sp>
    </p:spTree>
    <p:extLst>
      <p:ext uri="{BB962C8B-B14F-4D97-AF65-F5344CB8AC3E}">
        <p14:creationId xmlns:p14="http://schemas.microsoft.com/office/powerpoint/2010/main" val="1006099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have been updated; however, I cannot reach them at this time to update.</a:t>
            </a:r>
            <a:endParaRPr lang="en-US" dirty="0"/>
          </a:p>
          <a:p>
            <a:endParaRPr lang="en-US" dirty="0"/>
          </a:p>
        </p:txBody>
      </p:sp>
      <p:sp>
        <p:nvSpPr>
          <p:cNvPr id="4" name="Slide Number Placeholder 3"/>
          <p:cNvSpPr>
            <a:spLocks noGrp="1"/>
          </p:cNvSpPr>
          <p:nvPr>
            <p:ph type="sldNum" sz="quarter" idx="5"/>
          </p:nvPr>
        </p:nvSpPr>
        <p:spPr/>
        <p:txBody>
          <a:bodyPr/>
          <a:lstStyle/>
          <a:p>
            <a:fld id="{6B990246-8213-4358-B1B2-640C3ECC2E72}" type="slidenum">
              <a:rPr lang="en-US" smtClean="0"/>
              <a:t>12</a:t>
            </a:fld>
            <a:endParaRPr lang="en-US" dirty="0"/>
          </a:p>
        </p:txBody>
      </p:sp>
    </p:spTree>
    <p:extLst>
      <p:ext uri="{BB962C8B-B14F-4D97-AF65-F5344CB8AC3E}">
        <p14:creationId xmlns:p14="http://schemas.microsoft.com/office/powerpoint/2010/main" val="3090447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990246-8213-4358-B1B2-640C3ECC2E72}" type="slidenum">
              <a:rPr lang="en-US" smtClean="0"/>
              <a:t>13</a:t>
            </a:fld>
            <a:endParaRPr lang="en-US" dirty="0"/>
          </a:p>
        </p:txBody>
      </p:sp>
    </p:spTree>
    <p:extLst>
      <p:ext uri="{BB962C8B-B14F-4D97-AF65-F5344CB8AC3E}">
        <p14:creationId xmlns:p14="http://schemas.microsoft.com/office/powerpoint/2010/main" val="1582953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990246-8213-4358-B1B2-640C3ECC2E72}" type="slidenum">
              <a:rPr lang="en-US" smtClean="0"/>
              <a:t>2</a:t>
            </a:fld>
            <a:endParaRPr lang="en-US" dirty="0"/>
          </a:p>
        </p:txBody>
      </p:sp>
    </p:spTree>
    <p:extLst>
      <p:ext uri="{BB962C8B-B14F-4D97-AF65-F5344CB8AC3E}">
        <p14:creationId xmlns:p14="http://schemas.microsoft.com/office/powerpoint/2010/main" val="336209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Elka</a:t>
            </a:r>
          </a:p>
        </p:txBody>
      </p:sp>
      <p:sp>
        <p:nvSpPr>
          <p:cNvPr id="4" name="Slide Number Placeholder 3"/>
          <p:cNvSpPr>
            <a:spLocks noGrp="1"/>
          </p:cNvSpPr>
          <p:nvPr>
            <p:ph type="sldNum" sz="quarter" idx="5"/>
          </p:nvPr>
        </p:nvSpPr>
        <p:spPr/>
        <p:txBody>
          <a:bodyPr/>
          <a:lstStyle/>
          <a:p>
            <a:fld id="{6B990246-8213-4358-B1B2-640C3ECC2E72}" type="slidenum">
              <a:rPr lang="en-US" smtClean="0"/>
              <a:t>3</a:t>
            </a:fld>
            <a:endParaRPr lang="en-US" dirty="0"/>
          </a:p>
        </p:txBody>
      </p:sp>
    </p:spTree>
    <p:extLst>
      <p:ext uri="{BB962C8B-B14F-4D97-AF65-F5344CB8AC3E}">
        <p14:creationId xmlns:p14="http://schemas.microsoft.com/office/powerpoint/2010/main" val="25206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Elka</a:t>
            </a:r>
          </a:p>
        </p:txBody>
      </p:sp>
      <p:sp>
        <p:nvSpPr>
          <p:cNvPr id="4" name="Slide Number Placeholder 3"/>
          <p:cNvSpPr>
            <a:spLocks noGrp="1"/>
          </p:cNvSpPr>
          <p:nvPr>
            <p:ph type="sldNum" sz="quarter" idx="5"/>
          </p:nvPr>
        </p:nvSpPr>
        <p:spPr/>
        <p:txBody>
          <a:bodyPr/>
          <a:lstStyle/>
          <a:p>
            <a:fld id="{6B990246-8213-4358-B1B2-640C3ECC2E72}" type="slidenum">
              <a:rPr lang="en-US" smtClean="0"/>
              <a:t>4</a:t>
            </a:fld>
            <a:endParaRPr lang="en-US" dirty="0"/>
          </a:p>
        </p:txBody>
      </p:sp>
    </p:spTree>
    <p:extLst>
      <p:ext uri="{BB962C8B-B14F-4D97-AF65-F5344CB8AC3E}">
        <p14:creationId xmlns:p14="http://schemas.microsoft.com/office/powerpoint/2010/main" val="770276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Savanha</a:t>
            </a:r>
          </a:p>
        </p:txBody>
      </p:sp>
      <p:sp>
        <p:nvSpPr>
          <p:cNvPr id="4" name="Slide Number Placeholder 3"/>
          <p:cNvSpPr>
            <a:spLocks noGrp="1"/>
          </p:cNvSpPr>
          <p:nvPr>
            <p:ph type="sldNum" sz="quarter" idx="5"/>
          </p:nvPr>
        </p:nvSpPr>
        <p:spPr/>
        <p:txBody>
          <a:bodyPr/>
          <a:lstStyle/>
          <a:p>
            <a:fld id="{6B990246-8213-4358-B1B2-640C3ECC2E72}" type="slidenum">
              <a:rPr lang="en-US" smtClean="0"/>
              <a:t>5</a:t>
            </a:fld>
            <a:endParaRPr lang="en-US" dirty="0"/>
          </a:p>
        </p:txBody>
      </p:sp>
    </p:spTree>
    <p:extLst>
      <p:ext uri="{BB962C8B-B14F-4D97-AF65-F5344CB8AC3E}">
        <p14:creationId xmlns:p14="http://schemas.microsoft.com/office/powerpoint/2010/main" val="1674146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Savanha</a:t>
            </a:r>
          </a:p>
        </p:txBody>
      </p:sp>
      <p:sp>
        <p:nvSpPr>
          <p:cNvPr id="4" name="Slide Number Placeholder 3"/>
          <p:cNvSpPr>
            <a:spLocks noGrp="1"/>
          </p:cNvSpPr>
          <p:nvPr>
            <p:ph type="sldNum" sz="quarter" idx="5"/>
          </p:nvPr>
        </p:nvSpPr>
        <p:spPr/>
        <p:txBody>
          <a:bodyPr/>
          <a:lstStyle/>
          <a:p>
            <a:fld id="{6B990246-8213-4358-B1B2-640C3ECC2E72}" type="slidenum">
              <a:rPr lang="en-US" smtClean="0"/>
              <a:t>6</a:t>
            </a:fld>
            <a:endParaRPr lang="en-US" dirty="0"/>
          </a:p>
        </p:txBody>
      </p:sp>
    </p:spTree>
    <p:extLst>
      <p:ext uri="{BB962C8B-B14F-4D97-AF65-F5344CB8AC3E}">
        <p14:creationId xmlns:p14="http://schemas.microsoft.com/office/powerpoint/2010/main" val="2545049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3D6F673-9FDB-4590-8552-E3E2530EC487}"/>
              </a:ext>
            </a:extLst>
          </p:cNvPr>
          <p:cNvSpPr>
            <a:spLocks noGrp="1" noRot="1" noChangeAspect="1" noTextEdit="1"/>
          </p:cNvSpPr>
          <p:nvPr>
            <p:ph type="sldImg"/>
          </p:nvPr>
        </p:nvSpPr>
        <p:spPr>
          <a:ln/>
        </p:spPr>
      </p:sp>
      <p:sp>
        <p:nvSpPr>
          <p:cNvPr id="25603" name="Notes Placeholder 2">
            <a:extLst>
              <a:ext uri="{FF2B5EF4-FFF2-40B4-BE49-F238E27FC236}">
                <a16:creationId xmlns:a16="http://schemas.microsoft.com/office/drawing/2014/main" id="{1D1E370C-E008-4695-A06F-1D623BECE8C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Savanha</a:t>
            </a:r>
          </a:p>
        </p:txBody>
      </p:sp>
      <p:sp>
        <p:nvSpPr>
          <p:cNvPr id="25604" name="Slide Number Placeholder 3">
            <a:extLst>
              <a:ext uri="{FF2B5EF4-FFF2-40B4-BE49-F238E27FC236}">
                <a16:creationId xmlns:a16="http://schemas.microsoft.com/office/drawing/2014/main" id="{2F000C62-1CC9-4336-B16E-9223EB3BFCC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763BC4C-5CC8-4F55-8087-AC76E9627971}" type="slidenum">
              <a:rPr lang="en-US" altLang="en-US"/>
              <a:pPr>
                <a:spcBef>
                  <a:spcPct val="0"/>
                </a:spcBef>
              </a:pPr>
              <a:t>7</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Elka </a:t>
            </a:r>
          </a:p>
        </p:txBody>
      </p:sp>
      <p:sp>
        <p:nvSpPr>
          <p:cNvPr id="4" name="Slide Number Placeholder 3"/>
          <p:cNvSpPr>
            <a:spLocks noGrp="1"/>
          </p:cNvSpPr>
          <p:nvPr>
            <p:ph type="sldNum" sz="quarter" idx="5"/>
          </p:nvPr>
        </p:nvSpPr>
        <p:spPr/>
        <p:txBody>
          <a:bodyPr/>
          <a:lstStyle/>
          <a:p>
            <a:fld id="{6B990246-8213-4358-B1B2-640C3ECC2E72}" type="slidenum">
              <a:rPr lang="en-US" smtClean="0"/>
              <a:t>8</a:t>
            </a:fld>
            <a:endParaRPr lang="en-US" dirty="0"/>
          </a:p>
        </p:txBody>
      </p:sp>
    </p:spTree>
    <p:extLst>
      <p:ext uri="{BB962C8B-B14F-4D97-AF65-F5344CB8AC3E}">
        <p14:creationId xmlns:p14="http://schemas.microsoft.com/office/powerpoint/2010/main" val="3249524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Elka</a:t>
            </a:r>
          </a:p>
        </p:txBody>
      </p:sp>
      <p:sp>
        <p:nvSpPr>
          <p:cNvPr id="4" name="Slide Number Placeholder 3"/>
          <p:cNvSpPr>
            <a:spLocks noGrp="1"/>
          </p:cNvSpPr>
          <p:nvPr>
            <p:ph type="sldNum" sz="quarter" idx="10"/>
          </p:nvPr>
        </p:nvSpPr>
        <p:spPr/>
        <p:txBody>
          <a:bodyPr/>
          <a:lstStyle/>
          <a:p>
            <a:fld id="{6B990246-8213-4358-B1B2-640C3ECC2E72}" type="slidenum">
              <a:rPr lang="en-US" smtClean="0"/>
              <a:t>9</a:t>
            </a:fld>
            <a:endParaRPr lang="en-US" dirty="0"/>
          </a:p>
        </p:txBody>
      </p:sp>
    </p:spTree>
    <p:extLst>
      <p:ext uri="{BB962C8B-B14F-4D97-AF65-F5344CB8AC3E}">
        <p14:creationId xmlns:p14="http://schemas.microsoft.com/office/powerpoint/2010/main" val="93024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457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7780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7299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39503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4515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9534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0867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4314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5726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35307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9212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408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8799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1173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492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8072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364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058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5/20/2022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9806062"/>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3"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lka.erikson@usd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mailto:savanha.bechdolt@usda.gov"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fs.usda.gov/detailfull/r6/fire-aviation/management/?cid=fseprd680230&amp;width=full" TargetMode="External"/><Relationship Id="rId3" Type="http://schemas.openxmlformats.org/officeDocument/2006/relationships/hyperlink" Target="https://www.nwcg.gov/sites/default/files/publications/pms902.pdf" TargetMode="External"/><Relationship Id="rId7" Type="http://schemas.openxmlformats.org/officeDocument/2006/relationships/hyperlink" Target="http://fsweb.wo.fs.fed.us/pps/" TargetMode="External"/><Relationship Id="rId2" Type="http://schemas.openxmlformats.org/officeDocument/2006/relationships/hyperlink" Target="http://fsweb.wo.fs.fed.us/pps/pages/gpc/?tab=policy" TargetMode="External"/><Relationship Id="rId1" Type="http://schemas.openxmlformats.org/officeDocument/2006/relationships/slideLayout" Target="../slideLayouts/slideLayout2.xml"/><Relationship Id="rId6" Type="http://schemas.openxmlformats.org/officeDocument/2006/relationships/hyperlink" Target="http://www.fs.fed.us/business/incident/" TargetMode="External"/><Relationship Id="rId5" Type="http://schemas.openxmlformats.org/officeDocument/2006/relationships/hyperlink" Target="https://www.fs.fed.us/business/incident/static/Interagency%20Buying%20Team%20Guide%20042019.pdf" TargetMode="External"/><Relationship Id="rId4" Type="http://schemas.openxmlformats.org/officeDocument/2006/relationships/hyperlink" Target="http://www.nwcg.gov/pms/pubs/large.html#iibmh"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nifc.gov/policies/pol_ref_redbook.html" TargetMode="External"/><Relationship Id="rId3" Type="http://schemas.openxmlformats.org/officeDocument/2006/relationships/hyperlink" Target="https://www.nwcg.gov/" TargetMode="External"/><Relationship Id="rId7" Type="http://schemas.openxmlformats.org/officeDocument/2006/relationships/hyperlink" Target="https://www.fs.usda.gov/managing-land/ifp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fs.usda.gov/managing-land/fire/ibp" TargetMode="External"/><Relationship Id="rId5" Type="http://schemas.openxmlformats.org/officeDocument/2006/relationships/hyperlink" Target="https://www.nifc.gov/" TargetMode="External"/><Relationship Id="rId4" Type="http://schemas.openxmlformats.org/officeDocument/2006/relationships/hyperlink" Target="http://www.fs.fed.us/fir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gsa.gov/policy-regulations/regulations/federal-travel-regulation-ftr" TargetMode="External"/><Relationship Id="rId7" Type="http://schemas.openxmlformats.org/officeDocument/2006/relationships/hyperlink" Target="https://www.fedmall.mil/index.html"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usdaadvantage.gsa.gov/advantage/ws/main/start_page?store=USDA" TargetMode="External"/><Relationship Id="rId5" Type="http://schemas.openxmlformats.org/officeDocument/2006/relationships/hyperlink" Target="http://www.gsaadvantage.gov/" TargetMode="External"/><Relationship Id="rId4" Type="http://schemas.openxmlformats.org/officeDocument/2006/relationships/hyperlink" Target="https://www.gsaglobalsupply.gsa.gov/advantage/ws/main/start_page?store=FS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nwcg.gov/pms/pubs/catalog.htm" TargetMode="External"/><Relationship Id="rId2" Type="http://schemas.openxmlformats.org/officeDocument/2006/relationships/hyperlink" Target="http://www.aptac-us.org/" TargetMode="External"/><Relationship Id="rId1" Type="http://schemas.openxmlformats.org/officeDocument/2006/relationships/slideLayout" Target="../slideLayouts/slideLayout2.xml"/><Relationship Id="rId6" Type="http://schemas.openxmlformats.org/officeDocument/2006/relationships/hyperlink" Target="http://www.fs.fed.us/t-d/pubs" TargetMode="External"/><Relationship Id="rId5" Type="http://schemas.openxmlformats.org/officeDocument/2006/relationships/hyperlink" Target="http://www.fs.fed.us/business/incident/viprreports.php" TargetMode="External"/><Relationship Id="rId4" Type="http://schemas.openxmlformats.org/officeDocument/2006/relationships/hyperlink" Target="http://www.fs.fed.us/business/incident/vipragreements.ph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5765" y="2423633"/>
            <a:ext cx="8516523" cy="2237281"/>
          </a:xfrm>
        </p:spPr>
        <p:txBody>
          <a:bodyPr anchor="ctr">
            <a:normAutofit fontScale="90000"/>
          </a:bodyPr>
          <a:lstStyle/>
          <a:p>
            <a:pPr algn="ctr"/>
            <a:r>
              <a:rPr lang="en-US" sz="3600" b="1" dirty="0"/>
              <a:t>Incident Business Updates 2022</a:t>
            </a:r>
            <a:br>
              <a:rPr lang="en-US" sz="3600" b="1" dirty="0"/>
            </a:br>
            <a:br>
              <a:rPr lang="en-US" sz="3600" b="1" dirty="0"/>
            </a:br>
            <a:r>
              <a:rPr lang="en-US" sz="3600" b="1" dirty="0"/>
              <a:t>Elka Erikson </a:t>
            </a:r>
            <a:br>
              <a:rPr lang="en-US" sz="3600" b="1" dirty="0"/>
            </a:br>
            <a:r>
              <a:rPr lang="en-US" sz="3600" b="1" dirty="0">
                <a:hlinkClick r:id="rId3"/>
              </a:rPr>
              <a:t>elka.erikson@usda.gov</a:t>
            </a:r>
            <a:br>
              <a:rPr lang="en-US" sz="3600" b="1" dirty="0"/>
            </a:br>
            <a:br>
              <a:rPr lang="en-US" sz="3600" b="1" dirty="0"/>
            </a:br>
            <a:r>
              <a:rPr lang="en-US" sz="3600" b="1" dirty="0"/>
              <a:t>Savanha Bechdolt</a:t>
            </a:r>
            <a:br>
              <a:rPr lang="en-US" sz="3600" b="1" dirty="0"/>
            </a:br>
            <a:r>
              <a:rPr lang="en-US" sz="3600" b="1" dirty="0">
                <a:hlinkClick r:id="rId4"/>
              </a:rPr>
              <a:t>savanha.bechdolt@usda.gov</a:t>
            </a:r>
            <a:r>
              <a:rPr lang="en-US" sz="3600" b="1" dirty="0"/>
              <a:t> </a:t>
            </a:r>
          </a:p>
        </p:txBody>
      </p:sp>
      <p:pic>
        <p:nvPicPr>
          <p:cNvPr id="4" name="Picture 28" descr="Forest Service Shield">
            <a:extLst>
              <a:ext uri="{FF2B5EF4-FFF2-40B4-BE49-F238E27FC236}">
                <a16:creationId xmlns:a16="http://schemas.microsoft.com/office/drawing/2014/main" id="{D20D57BB-439F-4B9A-9110-CC4456C85F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520" y="583259"/>
            <a:ext cx="1922435" cy="1840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5303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B1023EF-E19F-4C71-A813-8847358237CC}"/>
              </a:ext>
            </a:extLst>
          </p:cNvPr>
          <p:cNvSpPr>
            <a:spLocks noGrp="1"/>
          </p:cNvSpPr>
          <p:nvPr>
            <p:ph type="title"/>
          </p:nvPr>
        </p:nvSpPr>
        <p:spPr/>
        <p:txBody>
          <a:bodyPr/>
          <a:lstStyle/>
          <a:p>
            <a:r>
              <a:rPr lang="en-US" b="1" dirty="0" err="1"/>
              <a:t>FireNet</a:t>
            </a:r>
            <a:r>
              <a:rPr lang="en-US" b="1" dirty="0"/>
              <a:t>- Records Management</a:t>
            </a:r>
          </a:p>
        </p:txBody>
      </p:sp>
      <p:sp>
        <p:nvSpPr>
          <p:cNvPr id="3" name="Content Placeholder 2"/>
          <p:cNvSpPr>
            <a:spLocks noGrp="1"/>
          </p:cNvSpPr>
          <p:nvPr>
            <p:ph idx="1"/>
          </p:nvPr>
        </p:nvSpPr>
        <p:spPr>
          <a:xfrm>
            <a:off x="833377" y="1250067"/>
            <a:ext cx="10451939" cy="5440100"/>
          </a:xfrm>
        </p:spPr>
        <p:txBody>
          <a:bodyPr>
            <a:normAutofit/>
          </a:bodyPr>
          <a:lstStyle/>
          <a:p>
            <a:pPr marL="0" indent="0">
              <a:buNone/>
            </a:pPr>
            <a:endParaRPr lang="en-US" sz="2400" dirty="0"/>
          </a:p>
          <a:p>
            <a:r>
              <a:rPr lang="en-US" sz="2400" dirty="0" err="1">
                <a:effectLst/>
                <a:latin typeface="Calibri" panose="020F0502020204030204" pitchFamily="34" charset="0"/>
                <a:ea typeface="Calibri" panose="020F0502020204030204" pitchFamily="34" charset="0"/>
              </a:rPr>
              <a:t>FireNet</a:t>
            </a:r>
            <a:r>
              <a:rPr lang="en-US" sz="2400" dirty="0">
                <a:effectLst/>
                <a:latin typeface="Calibri" panose="020F0502020204030204" pitchFamily="34" charset="0"/>
                <a:ea typeface="Calibri" panose="020F0502020204030204" pitchFamily="34" charset="0"/>
              </a:rPr>
              <a:t> will not store Wildland fire incident data on Microsoft Teams and SharePoint indefinitely. </a:t>
            </a:r>
          </a:p>
          <a:p>
            <a:r>
              <a:rPr lang="en-US" sz="2400" dirty="0" err="1">
                <a:effectLst/>
                <a:latin typeface="Calibri" panose="020F0502020204030204" pitchFamily="34" charset="0"/>
                <a:ea typeface="Calibri" panose="020F0502020204030204" pitchFamily="34" charset="0"/>
              </a:rPr>
              <a:t>FireNet</a:t>
            </a:r>
            <a:r>
              <a:rPr lang="en-US" sz="2400" dirty="0">
                <a:effectLst/>
                <a:latin typeface="Calibri" panose="020F0502020204030204" pitchFamily="34" charset="0"/>
                <a:ea typeface="Calibri" panose="020F0502020204030204" pitchFamily="34" charset="0"/>
              </a:rPr>
              <a:t> is considered an authoritative source for incident data during an active incident; however, it is not the “System of Record” for final incident data.</a:t>
            </a:r>
          </a:p>
          <a:p>
            <a:r>
              <a:rPr lang="en-US" sz="2400" dirty="0">
                <a:effectLst/>
                <a:latin typeface="Calibri" panose="020F0502020204030204" pitchFamily="34" charset="0"/>
                <a:ea typeface="Calibri" panose="020F0502020204030204" pitchFamily="34" charset="0"/>
              </a:rPr>
              <a:t> The System of Record is based on official records retention policies, per host agency guidelines and National Archives and Records Administration (NARA) policy. Incident Management Teams (IMTs) should follow instructions given in the delegation of authority, and final authority rests with host agency records retention direction.</a:t>
            </a:r>
          </a:p>
          <a:p>
            <a:r>
              <a:rPr lang="en-US" sz="2400" b="1" dirty="0">
                <a:effectLst/>
                <a:latin typeface="Calibri" panose="020F0502020204030204" pitchFamily="34" charset="0"/>
                <a:ea typeface="Calibri" panose="020F0502020204030204" pitchFamily="34" charset="0"/>
              </a:rPr>
              <a:t>As a reminder, </a:t>
            </a:r>
            <a:r>
              <a:rPr lang="en-US" sz="2400" b="1" dirty="0" err="1">
                <a:effectLst/>
                <a:latin typeface="Calibri" panose="020F0502020204030204" pitchFamily="34" charset="0"/>
                <a:ea typeface="Calibri" panose="020F0502020204030204" pitchFamily="34" charset="0"/>
              </a:rPr>
              <a:t>FireNet</a:t>
            </a:r>
            <a:r>
              <a:rPr lang="en-US" sz="2400" b="1" dirty="0">
                <a:effectLst/>
                <a:latin typeface="Calibri" panose="020F0502020204030204" pitchFamily="34" charset="0"/>
                <a:ea typeface="Calibri" panose="020F0502020204030204" pitchFamily="34" charset="0"/>
              </a:rPr>
              <a:t> does not recommend using OneDrive. </a:t>
            </a:r>
            <a:r>
              <a:rPr lang="en-US" sz="2400" dirty="0">
                <a:effectLst/>
                <a:latin typeface="Calibri" panose="020F0502020204030204" pitchFamily="34" charset="0"/>
                <a:ea typeface="Calibri" panose="020F0502020204030204" pitchFamily="34" charset="0"/>
              </a:rPr>
              <a:t>Incident information can be put at risk of accidental deletion if OneDrive is used for syncing between individual OneDrive folders and incident data in SharePoint.</a:t>
            </a:r>
            <a:endParaRPr lang="en-US" sz="2400" dirty="0"/>
          </a:p>
        </p:txBody>
      </p:sp>
    </p:spTree>
    <p:extLst>
      <p:ext uri="{BB962C8B-B14F-4D97-AF65-F5344CB8AC3E}">
        <p14:creationId xmlns:p14="http://schemas.microsoft.com/office/powerpoint/2010/main" val="2268027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645C-D5FD-4AEA-9C7A-048076111874}"/>
              </a:ext>
            </a:extLst>
          </p:cNvPr>
          <p:cNvSpPr>
            <a:spLocks noGrp="1"/>
          </p:cNvSpPr>
          <p:nvPr>
            <p:ph type="title"/>
          </p:nvPr>
        </p:nvSpPr>
        <p:spPr>
          <a:xfrm>
            <a:off x="2592925" y="624110"/>
            <a:ext cx="8911687" cy="763530"/>
          </a:xfrm>
        </p:spPr>
        <p:txBody>
          <a:bodyPr>
            <a:normAutofit fontScale="90000"/>
          </a:bodyPr>
          <a:lstStyle/>
          <a:p>
            <a:pPr algn="ctr"/>
            <a:r>
              <a:rPr lang="en-US" sz="3100" b="1" dirty="0"/>
              <a:t>References - Procurement</a:t>
            </a:r>
            <a:br>
              <a:rPr lang="en-US" b="1" dirty="0"/>
            </a:br>
            <a:endParaRPr lang="en-US" dirty="0"/>
          </a:p>
        </p:txBody>
      </p:sp>
      <p:sp>
        <p:nvSpPr>
          <p:cNvPr id="3" name="Content Placeholder 2">
            <a:extLst>
              <a:ext uri="{FF2B5EF4-FFF2-40B4-BE49-F238E27FC236}">
                <a16:creationId xmlns:a16="http://schemas.microsoft.com/office/drawing/2014/main" id="{E3B5ACF9-82D3-4AF7-B8E6-18875EF25E3B}"/>
              </a:ext>
            </a:extLst>
          </p:cNvPr>
          <p:cNvSpPr>
            <a:spLocks noGrp="1"/>
          </p:cNvSpPr>
          <p:nvPr>
            <p:ph idx="1"/>
          </p:nvPr>
        </p:nvSpPr>
        <p:spPr>
          <a:xfrm>
            <a:off x="2456865" y="1387640"/>
            <a:ext cx="8915400" cy="5313949"/>
          </a:xfrm>
        </p:spPr>
        <p:txBody>
          <a:bodyPr>
            <a:normAutofit fontScale="25000" lnSpcReduction="20000"/>
          </a:bodyPr>
          <a:lstStyle/>
          <a:p>
            <a:pPr marL="0" indent="0">
              <a:buNone/>
            </a:pPr>
            <a:r>
              <a:rPr lang="en-US" sz="5600" b="1" dirty="0"/>
              <a:t>FS Procurement &amp; Property Service - GPC</a:t>
            </a:r>
          </a:p>
          <a:p>
            <a:pPr marL="0" indent="0">
              <a:buNone/>
            </a:pPr>
            <a:r>
              <a:rPr lang="en-US" sz="5600" dirty="0">
                <a:solidFill>
                  <a:srgbClr val="0070C0"/>
                </a:solidFill>
                <a:hlinkClick r:id="rId2">
                  <a:extLst>
                    <a:ext uri="{A12FA001-AC4F-418D-AE19-62706E023703}">
                      <ahyp:hlinkClr xmlns:ahyp="http://schemas.microsoft.com/office/drawing/2018/hyperlinkcolor" val="tx"/>
                    </a:ext>
                  </a:extLst>
                </a:hlinkClick>
              </a:rPr>
              <a:t>http://fsweb.wo.fs.fed.us/pps/pages/gpc/?tab=policy</a:t>
            </a:r>
            <a:endParaRPr lang="en-US" sz="5600" dirty="0">
              <a:solidFill>
                <a:srgbClr val="0070C0"/>
              </a:solidFill>
            </a:endParaRPr>
          </a:p>
          <a:p>
            <a:pPr marL="0" indent="0">
              <a:buNone/>
            </a:pPr>
            <a:endParaRPr lang="en-US" sz="5600" b="1" dirty="0"/>
          </a:p>
          <a:p>
            <a:pPr marL="0" indent="0">
              <a:buNone/>
            </a:pPr>
            <a:r>
              <a:rPr lang="en-US" sz="5600" b="1" dirty="0"/>
              <a:t>NWCG Standards for Interagency Incident Business Management</a:t>
            </a:r>
            <a:r>
              <a:rPr lang="en-US" sz="5600" dirty="0"/>
              <a:t> </a:t>
            </a:r>
            <a:r>
              <a:rPr lang="en-US" sz="5600" u="sng" dirty="0">
                <a:solidFill>
                  <a:srgbClr val="0070C0"/>
                </a:solidFill>
                <a:hlinkClick r:id="rId3">
                  <a:extLst>
                    <a:ext uri="{A12FA001-AC4F-418D-AE19-62706E023703}">
                      <ahyp:hlinkClr xmlns:ahyp="http://schemas.microsoft.com/office/drawing/2018/hyperlinkcolor" val="tx"/>
                    </a:ext>
                  </a:extLst>
                </a:hlinkClick>
              </a:rPr>
              <a:t>https://www.nwcg.gov/sites/default/files/publications/pms902.pdf</a:t>
            </a:r>
            <a:endParaRPr lang="en-US" sz="5600" dirty="0">
              <a:solidFill>
                <a:srgbClr val="0070C0"/>
              </a:solidFill>
            </a:endParaRPr>
          </a:p>
          <a:p>
            <a:pPr marL="0" indent="0">
              <a:buNone/>
            </a:pPr>
            <a:r>
              <a:rPr lang="en-US" sz="5600" u="sng" dirty="0">
                <a:solidFill>
                  <a:srgbClr val="0070C0"/>
                </a:solidFill>
                <a:hlinkClick r:id="rId4">
                  <a:extLst>
                    <a:ext uri="{A12FA001-AC4F-418D-AE19-62706E023703}">
                      <ahyp:hlinkClr xmlns:ahyp="http://schemas.microsoft.com/office/drawing/2018/hyperlinkcolor" val="tx"/>
                    </a:ext>
                  </a:extLst>
                </a:hlinkClick>
              </a:rPr>
              <a:t>http://www.nwcg.gov/pms/pubs/large.html#iibmh</a:t>
            </a:r>
            <a:endParaRPr lang="en-US" sz="5600" u="sng" dirty="0">
              <a:solidFill>
                <a:srgbClr val="0070C0"/>
              </a:solidFill>
            </a:endParaRPr>
          </a:p>
          <a:p>
            <a:pPr marL="0" indent="0" algn="ctr">
              <a:buNone/>
            </a:pPr>
            <a:endParaRPr lang="en-US" sz="5600" b="1" dirty="0"/>
          </a:p>
          <a:p>
            <a:pPr marL="0" indent="0">
              <a:buNone/>
            </a:pPr>
            <a:r>
              <a:rPr lang="en-US" sz="5600" b="1" dirty="0"/>
              <a:t>National Buying Team Guide </a:t>
            </a:r>
            <a:r>
              <a:rPr lang="en-US" sz="5600" u="sng" dirty="0">
                <a:solidFill>
                  <a:srgbClr val="0070C0"/>
                </a:solidFill>
                <a:hlinkClick r:id="rId5">
                  <a:extLst>
                    <a:ext uri="{A12FA001-AC4F-418D-AE19-62706E023703}">
                      <ahyp:hlinkClr xmlns:ahyp="http://schemas.microsoft.com/office/drawing/2018/hyperlinkcolor" val="tx"/>
                    </a:ext>
                  </a:extLst>
                </a:hlinkClick>
              </a:rPr>
              <a:t>https://www.fs.fed.us/business/incident/static/Interagency%20Buying%20Team%20Guide%20042019.pdf</a:t>
            </a:r>
            <a:endParaRPr lang="en-US" sz="5600" u="sng" dirty="0">
              <a:solidFill>
                <a:srgbClr val="0070C0"/>
              </a:solidFill>
            </a:endParaRPr>
          </a:p>
          <a:p>
            <a:pPr marL="0" indent="0">
              <a:buNone/>
            </a:pPr>
            <a:endParaRPr lang="en-US" sz="5600" dirty="0"/>
          </a:p>
          <a:p>
            <a:pPr marL="0" indent="0">
              <a:buNone/>
            </a:pPr>
            <a:r>
              <a:rPr lang="en-US" sz="5600" b="1" dirty="0"/>
              <a:t>Forest Service Acquisition Management Incident Internet homepage </a:t>
            </a:r>
            <a:r>
              <a:rPr lang="en-US" sz="5600" i="1" u="sng" dirty="0">
                <a:solidFill>
                  <a:srgbClr val="0070C0"/>
                </a:solidFill>
                <a:hlinkClick r:id="rId6">
                  <a:extLst>
                    <a:ext uri="{A12FA001-AC4F-418D-AE19-62706E023703}">
                      <ahyp:hlinkClr xmlns:ahyp="http://schemas.microsoft.com/office/drawing/2018/hyperlinkcolor" val="tx"/>
                    </a:ext>
                  </a:extLst>
                </a:hlinkClick>
              </a:rPr>
              <a:t>http://www.fs.fed.us/business/incident/</a:t>
            </a:r>
            <a:endParaRPr lang="en-US" sz="5600" i="1" u="sng" dirty="0">
              <a:solidFill>
                <a:srgbClr val="0070C0"/>
              </a:solidFill>
            </a:endParaRPr>
          </a:p>
          <a:p>
            <a:pPr marL="0" indent="0">
              <a:buNone/>
            </a:pPr>
            <a:endParaRPr lang="en-US" sz="5600" dirty="0"/>
          </a:p>
          <a:p>
            <a:pPr marL="0" indent="0">
              <a:buNone/>
            </a:pPr>
            <a:r>
              <a:rPr lang="en-US" sz="5600" b="1" dirty="0"/>
              <a:t>Forest Service Procurement &amp; Property Services Incident Procurement Intranet homepage </a:t>
            </a:r>
          </a:p>
          <a:p>
            <a:pPr marL="0" indent="0">
              <a:buNone/>
            </a:pPr>
            <a:r>
              <a:rPr lang="en-US" sz="5600" i="1" u="sng" dirty="0">
                <a:solidFill>
                  <a:srgbClr val="0070C0"/>
                </a:solidFill>
                <a:hlinkClick r:id="rId7">
                  <a:extLst>
                    <a:ext uri="{A12FA001-AC4F-418D-AE19-62706E023703}">
                      <ahyp:hlinkClr xmlns:ahyp="http://schemas.microsoft.com/office/drawing/2018/hyperlinkcolor" val="tx"/>
                    </a:ext>
                  </a:extLst>
                </a:hlinkClick>
              </a:rPr>
              <a:t>http://fsweb.wo.fs.fed.us/pps/</a:t>
            </a:r>
            <a:r>
              <a:rPr lang="en-US" sz="5600" i="1" u="sng" dirty="0">
                <a:solidFill>
                  <a:srgbClr val="0070C0"/>
                </a:solidFill>
              </a:rPr>
              <a:t>  </a:t>
            </a:r>
            <a:r>
              <a:rPr lang="en-US" sz="5600" dirty="0"/>
              <a:t>(click on Incident Procurement, click on Buying Teams) </a:t>
            </a:r>
          </a:p>
          <a:p>
            <a:pPr marL="0" indent="0">
              <a:buNone/>
            </a:pPr>
            <a:endParaRPr lang="en-US" sz="5600" dirty="0"/>
          </a:p>
          <a:p>
            <a:pPr marL="0" indent="0">
              <a:buNone/>
            </a:pPr>
            <a:r>
              <a:rPr lang="en-US" sz="5600" b="1" dirty="0"/>
              <a:t>Region 6 Incident Business Internet homepage</a:t>
            </a:r>
          </a:p>
          <a:p>
            <a:pPr marL="0" indent="0">
              <a:buNone/>
            </a:pPr>
            <a:r>
              <a:rPr lang="en-US" sz="6000" dirty="0">
                <a:solidFill>
                  <a:srgbClr val="0070C0"/>
                </a:solidFill>
                <a:hlinkClick r:id="rId8">
                  <a:extLst>
                    <a:ext uri="{A12FA001-AC4F-418D-AE19-62706E023703}">
                      <ahyp:hlinkClr xmlns:ahyp="http://schemas.microsoft.com/office/drawing/2018/hyperlinkcolor" val="tx"/>
                    </a:ext>
                  </a:extLst>
                </a:hlinkClick>
              </a:rPr>
              <a:t>Region 6 - Management (usda.gov)</a:t>
            </a:r>
            <a:endParaRPr lang="en-US" sz="5600" b="1" dirty="0">
              <a:solidFill>
                <a:srgbClr val="0070C0"/>
              </a:solidFill>
            </a:endParaRPr>
          </a:p>
        </p:txBody>
      </p:sp>
    </p:spTree>
    <p:extLst>
      <p:ext uri="{BB962C8B-B14F-4D97-AF65-F5344CB8AC3E}">
        <p14:creationId xmlns:p14="http://schemas.microsoft.com/office/powerpoint/2010/main" val="3710180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617C1-0E0A-4EDE-9851-1C8EA51DE821}"/>
              </a:ext>
            </a:extLst>
          </p:cNvPr>
          <p:cNvSpPr>
            <a:spLocks noGrp="1"/>
          </p:cNvSpPr>
          <p:nvPr>
            <p:ph type="title"/>
          </p:nvPr>
        </p:nvSpPr>
        <p:spPr>
          <a:xfrm>
            <a:off x="2391958" y="403046"/>
            <a:ext cx="8911687" cy="657807"/>
          </a:xfrm>
        </p:spPr>
        <p:txBody>
          <a:bodyPr>
            <a:normAutofit fontScale="90000"/>
          </a:bodyPr>
          <a:lstStyle/>
          <a:p>
            <a:pPr algn="ctr"/>
            <a:r>
              <a:rPr lang="en-US" sz="3100" b="1" dirty="0"/>
              <a:t>References – National Incident</a:t>
            </a:r>
            <a:br>
              <a:rPr lang="en-US" b="1" dirty="0"/>
            </a:br>
            <a:endParaRPr lang="en-US" dirty="0"/>
          </a:p>
        </p:txBody>
      </p:sp>
      <p:sp>
        <p:nvSpPr>
          <p:cNvPr id="3" name="Content Placeholder 2">
            <a:extLst>
              <a:ext uri="{FF2B5EF4-FFF2-40B4-BE49-F238E27FC236}">
                <a16:creationId xmlns:a16="http://schemas.microsoft.com/office/drawing/2014/main" id="{3EA5AA16-F2DB-42B5-BD11-3086CD061D4B}"/>
              </a:ext>
            </a:extLst>
          </p:cNvPr>
          <p:cNvSpPr>
            <a:spLocks noGrp="1"/>
          </p:cNvSpPr>
          <p:nvPr>
            <p:ph idx="1"/>
          </p:nvPr>
        </p:nvSpPr>
        <p:spPr>
          <a:xfrm>
            <a:off x="2388245" y="957403"/>
            <a:ext cx="8915400" cy="5644364"/>
          </a:xfrm>
        </p:spPr>
        <p:txBody>
          <a:bodyPr>
            <a:normAutofit fontScale="25000" lnSpcReduction="20000"/>
          </a:bodyPr>
          <a:lstStyle/>
          <a:p>
            <a:pPr marL="0" indent="0">
              <a:buNone/>
            </a:pPr>
            <a:r>
              <a:rPr lang="en-US" sz="6400" b="1" dirty="0"/>
              <a:t>NWCG Internet homepage</a:t>
            </a:r>
          </a:p>
          <a:p>
            <a:pPr marL="0" indent="0">
              <a:buNone/>
            </a:pPr>
            <a:r>
              <a:rPr lang="en-US" sz="6400" i="1" u="sng" dirty="0">
                <a:solidFill>
                  <a:srgbClr val="0070C0"/>
                </a:solidFill>
                <a:hlinkClick r:id="rId3">
                  <a:extLst>
                    <a:ext uri="{A12FA001-AC4F-418D-AE19-62706E023703}">
                      <ahyp:hlinkClr xmlns:ahyp="http://schemas.microsoft.com/office/drawing/2018/hyperlinkcolor" val="tx"/>
                    </a:ext>
                  </a:extLst>
                </a:hlinkClick>
              </a:rPr>
              <a:t>https://www.nwcg.gov/</a:t>
            </a:r>
            <a:r>
              <a:rPr lang="en-US" sz="6400" i="1" u="sng" dirty="0">
                <a:solidFill>
                  <a:srgbClr val="0070C0"/>
                </a:solidFill>
              </a:rPr>
              <a:t> </a:t>
            </a:r>
            <a:r>
              <a:rPr lang="en-US" sz="6400" dirty="0"/>
              <a:t>(select Committees, List of Committees, and then Incident Business Committee for business information.) </a:t>
            </a:r>
          </a:p>
          <a:p>
            <a:pPr marL="0" indent="0">
              <a:buNone/>
            </a:pPr>
            <a:endParaRPr lang="en-US" sz="6400" b="1" dirty="0"/>
          </a:p>
          <a:p>
            <a:pPr marL="0" indent="0">
              <a:buNone/>
            </a:pPr>
            <a:r>
              <a:rPr lang="en-US" sz="6400" b="1" dirty="0"/>
              <a:t>Forest Service Wildland Fire Internet homepage </a:t>
            </a:r>
          </a:p>
          <a:p>
            <a:pPr marL="0" indent="0">
              <a:buNone/>
            </a:pPr>
            <a:r>
              <a:rPr lang="en-US" sz="6400" i="1" u="sng" dirty="0">
                <a:solidFill>
                  <a:srgbClr val="0070C0"/>
                </a:solidFill>
                <a:hlinkClick r:id="rId4">
                  <a:extLst>
                    <a:ext uri="{A12FA001-AC4F-418D-AE19-62706E023703}">
                      <ahyp:hlinkClr xmlns:ahyp="http://schemas.microsoft.com/office/drawing/2018/hyperlinkcolor" val="tx"/>
                    </a:ext>
                  </a:extLst>
                </a:hlinkClick>
              </a:rPr>
              <a:t>http://www.fs.fed.us/fire</a:t>
            </a:r>
            <a:endParaRPr lang="en-US" sz="6400" b="1" dirty="0"/>
          </a:p>
          <a:p>
            <a:pPr marL="0" indent="0">
              <a:buNone/>
            </a:pPr>
            <a:endParaRPr lang="en-US" sz="6400" b="1" dirty="0"/>
          </a:p>
          <a:p>
            <a:pPr marL="0" indent="0">
              <a:buNone/>
            </a:pPr>
            <a:r>
              <a:rPr lang="en-US" sz="6400" b="1" dirty="0"/>
              <a:t>National Interagency Fire Center (NIFC)</a:t>
            </a:r>
          </a:p>
          <a:p>
            <a:pPr marL="0" indent="0">
              <a:buNone/>
            </a:pPr>
            <a:r>
              <a:rPr lang="en-US" sz="6400" i="1" u="sng" dirty="0">
                <a:solidFill>
                  <a:srgbClr val="0070C0"/>
                </a:solidFill>
                <a:hlinkClick r:id="rId5">
                  <a:extLst>
                    <a:ext uri="{A12FA001-AC4F-418D-AE19-62706E023703}">
                      <ahyp:hlinkClr xmlns:ahyp="http://schemas.microsoft.com/office/drawing/2018/hyperlinkcolor" val="tx"/>
                    </a:ext>
                  </a:extLst>
                </a:hlinkClick>
              </a:rPr>
              <a:t>https://www.nifc.gov/</a:t>
            </a:r>
            <a:endParaRPr lang="en-US" sz="6400" i="1" u="sng" dirty="0">
              <a:solidFill>
                <a:srgbClr val="0070C0"/>
              </a:solidFill>
            </a:endParaRPr>
          </a:p>
          <a:p>
            <a:pPr marL="0" indent="0">
              <a:buNone/>
            </a:pPr>
            <a:r>
              <a:rPr lang="en-US" sz="6400" i="1" u="sng" dirty="0"/>
              <a:t>   </a:t>
            </a:r>
            <a:endParaRPr lang="en-US" sz="6400" dirty="0"/>
          </a:p>
          <a:p>
            <a:pPr marL="0" indent="0">
              <a:buNone/>
            </a:pPr>
            <a:r>
              <a:rPr lang="en-US" sz="6400" b="1" dirty="0"/>
              <a:t>Forest Service Incident Business Practices Internet website</a:t>
            </a:r>
          </a:p>
          <a:p>
            <a:pPr marL="0" indent="0">
              <a:buNone/>
            </a:pPr>
            <a:r>
              <a:rPr lang="en-US" sz="6400" i="1" u="sng" dirty="0">
                <a:solidFill>
                  <a:srgbClr val="0070C0"/>
                </a:solidFill>
                <a:hlinkClick r:id="rId6">
                  <a:extLst>
                    <a:ext uri="{A12FA001-AC4F-418D-AE19-62706E023703}">
                      <ahyp:hlinkClr xmlns:ahyp="http://schemas.microsoft.com/office/drawing/2018/hyperlinkcolor" val="tx"/>
                    </a:ext>
                  </a:extLst>
                </a:hlinkClick>
              </a:rPr>
              <a:t>https://www.fs.usda.gov/managing-land/fire/ibp</a:t>
            </a:r>
            <a:endParaRPr lang="en-US" sz="6400" i="1" u="sng" dirty="0">
              <a:solidFill>
                <a:srgbClr val="0070C0"/>
              </a:solidFill>
            </a:endParaRPr>
          </a:p>
          <a:p>
            <a:pPr marL="0" indent="0">
              <a:buNone/>
            </a:pPr>
            <a:r>
              <a:rPr lang="en-US" sz="6400" i="1" u="sng" dirty="0"/>
              <a:t> </a:t>
            </a:r>
            <a:endParaRPr lang="en-US" sz="6400" dirty="0"/>
          </a:p>
          <a:p>
            <a:pPr marL="0" indent="0">
              <a:buNone/>
            </a:pPr>
            <a:r>
              <a:rPr lang="en-US" sz="6400" b="1" dirty="0"/>
              <a:t>Interagency Fire Program Management Standard (IFPM)</a:t>
            </a:r>
          </a:p>
          <a:p>
            <a:pPr marL="0" indent="0">
              <a:buNone/>
            </a:pPr>
            <a:r>
              <a:rPr lang="en-US" sz="6400" i="1" u="sng" dirty="0">
                <a:solidFill>
                  <a:srgbClr val="0070C0"/>
                </a:solidFill>
                <a:hlinkClick r:id="rId7">
                  <a:extLst>
                    <a:ext uri="{A12FA001-AC4F-418D-AE19-62706E023703}">
                      <ahyp:hlinkClr xmlns:ahyp="http://schemas.microsoft.com/office/drawing/2018/hyperlinkcolor" val="tx"/>
                    </a:ext>
                  </a:extLst>
                </a:hlinkClick>
              </a:rPr>
              <a:t>https://www.fs.usda.gov/managing-land/ifpm</a:t>
            </a:r>
            <a:endParaRPr lang="en-US" sz="6400" i="1" u="sng" dirty="0">
              <a:solidFill>
                <a:srgbClr val="0070C0"/>
              </a:solidFill>
            </a:endParaRPr>
          </a:p>
          <a:p>
            <a:pPr marL="0" indent="0">
              <a:buNone/>
            </a:pPr>
            <a:endParaRPr lang="en-US" sz="6400" u="sng" dirty="0"/>
          </a:p>
          <a:p>
            <a:pPr marL="0" indent="0">
              <a:buNone/>
            </a:pPr>
            <a:r>
              <a:rPr lang="en-US" sz="6400" b="1" dirty="0"/>
              <a:t>Interagency Standards for Fire and Fire Aviation Operations Guide (Redbook) 2022 </a:t>
            </a:r>
          </a:p>
          <a:p>
            <a:pPr marL="0" indent="0">
              <a:buNone/>
            </a:pPr>
            <a:r>
              <a:rPr lang="en-US" sz="6400" u="sng" dirty="0">
                <a:solidFill>
                  <a:srgbClr val="0070C0"/>
                </a:solidFill>
                <a:hlinkClick r:id="rId8">
                  <a:extLst>
                    <a:ext uri="{A12FA001-AC4F-418D-AE19-62706E023703}">
                      <ahyp:hlinkClr xmlns:ahyp="http://schemas.microsoft.com/office/drawing/2018/hyperlinkcolor" val="tx"/>
                    </a:ext>
                  </a:extLst>
                </a:hlinkClick>
              </a:rPr>
              <a:t>https://www.nifc.gov/policies/pol_ref_redbook.html</a:t>
            </a:r>
            <a:endParaRPr lang="en-US" sz="6400" dirty="0">
              <a:solidFill>
                <a:srgbClr val="0070C0"/>
              </a:solidFill>
            </a:endParaRPr>
          </a:p>
          <a:p>
            <a:endParaRPr lang="en-US" dirty="0"/>
          </a:p>
        </p:txBody>
      </p:sp>
    </p:spTree>
    <p:extLst>
      <p:ext uri="{BB962C8B-B14F-4D97-AF65-F5344CB8AC3E}">
        <p14:creationId xmlns:p14="http://schemas.microsoft.com/office/powerpoint/2010/main" val="4062443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6416" y="454694"/>
            <a:ext cx="8970981" cy="800219"/>
          </a:xfrm>
          <a:prstGeom prst="rect">
            <a:avLst/>
          </a:prstGeom>
          <a:noFill/>
        </p:spPr>
        <p:txBody>
          <a:bodyPr wrap="square" rtlCol="0">
            <a:spAutoFit/>
          </a:bodyPr>
          <a:lstStyle/>
          <a:p>
            <a:pPr algn="ctr"/>
            <a:r>
              <a:rPr lang="en-US" sz="2800" b="1" dirty="0"/>
              <a:t>References – Miscellaneous </a:t>
            </a:r>
            <a:endParaRPr lang="en-US" sz="2800" dirty="0"/>
          </a:p>
          <a:p>
            <a:endParaRPr lang="en-US" dirty="0"/>
          </a:p>
        </p:txBody>
      </p:sp>
      <p:sp>
        <p:nvSpPr>
          <p:cNvPr id="3" name="Rectangle 2">
            <a:extLst>
              <a:ext uri="{FF2B5EF4-FFF2-40B4-BE49-F238E27FC236}">
                <a16:creationId xmlns:a16="http://schemas.microsoft.com/office/drawing/2014/main" id="{4C3A2CC2-EB4C-47EF-B353-E3D204269151}"/>
              </a:ext>
            </a:extLst>
          </p:cNvPr>
          <p:cNvSpPr/>
          <p:nvPr/>
        </p:nvSpPr>
        <p:spPr>
          <a:xfrm>
            <a:off x="2436416" y="1221614"/>
            <a:ext cx="9269459" cy="4093428"/>
          </a:xfrm>
          <a:prstGeom prst="rect">
            <a:avLst/>
          </a:prstGeom>
        </p:spPr>
        <p:txBody>
          <a:bodyPr wrap="square">
            <a:spAutoFit/>
          </a:bodyPr>
          <a:lstStyle/>
          <a:p>
            <a:endParaRPr lang="en-US" u="sng" dirty="0"/>
          </a:p>
          <a:p>
            <a:r>
              <a:rPr lang="en-US" sz="1600" b="1" dirty="0"/>
              <a:t>Federal Travel Regulation homepage</a:t>
            </a:r>
          </a:p>
          <a:p>
            <a:r>
              <a:rPr lang="en-US" sz="1600" u="sng" dirty="0">
                <a:solidFill>
                  <a:srgbClr val="0070C0"/>
                </a:solidFill>
                <a:hlinkClick r:id="rId3">
                  <a:extLst>
                    <a:ext uri="{A12FA001-AC4F-418D-AE19-62706E023703}">
                      <ahyp:hlinkClr xmlns:ahyp="http://schemas.microsoft.com/office/drawing/2018/hyperlinkcolor" val="tx"/>
                    </a:ext>
                  </a:extLst>
                </a:hlinkClick>
              </a:rPr>
              <a:t>https://www.gsa.gov/policy-regulations/regulations/federal-travel-regulation-ftr</a:t>
            </a:r>
            <a:endParaRPr lang="en-US" sz="1600" dirty="0">
              <a:solidFill>
                <a:srgbClr val="0070C0"/>
              </a:solidFill>
            </a:endParaRPr>
          </a:p>
          <a:p>
            <a:endParaRPr lang="en-US" sz="1600" dirty="0"/>
          </a:p>
          <a:p>
            <a:r>
              <a:rPr lang="en-US" sz="1600" b="1" dirty="0"/>
              <a:t>GSA Global Supply</a:t>
            </a:r>
            <a:r>
              <a:rPr lang="en-US" sz="1600" b="1" u="sng" dirty="0"/>
              <a:t> </a:t>
            </a:r>
            <a:r>
              <a:rPr lang="en-US" sz="1600" u="sng" dirty="0">
                <a:solidFill>
                  <a:srgbClr val="0070C0"/>
                </a:solidFill>
                <a:hlinkClick r:id="rId4">
                  <a:extLst>
                    <a:ext uri="{A12FA001-AC4F-418D-AE19-62706E023703}">
                      <ahyp:hlinkClr xmlns:ahyp="http://schemas.microsoft.com/office/drawing/2018/hyperlinkcolor" val="tx"/>
                    </a:ext>
                  </a:extLst>
                </a:hlinkClick>
              </a:rPr>
              <a:t>https://www.gsaglobalsupply.gsa.gov/advantage/ws/main/start_page?store=FSS</a:t>
            </a:r>
            <a:endParaRPr lang="en-US" sz="1600" u="sng" dirty="0">
              <a:solidFill>
                <a:srgbClr val="0070C0"/>
              </a:solidFill>
            </a:endParaRPr>
          </a:p>
          <a:p>
            <a:endParaRPr lang="en-US" sz="1600" dirty="0"/>
          </a:p>
          <a:p>
            <a:r>
              <a:rPr lang="en-US" sz="1600" b="1" dirty="0"/>
              <a:t>GSA Advantage </a:t>
            </a:r>
          </a:p>
          <a:p>
            <a:r>
              <a:rPr lang="en-US" sz="1600" u="sng" dirty="0">
                <a:solidFill>
                  <a:srgbClr val="0070C0"/>
                </a:solidFill>
                <a:hlinkClick r:id="rId5">
                  <a:extLst>
                    <a:ext uri="{A12FA001-AC4F-418D-AE19-62706E023703}">
                      <ahyp:hlinkClr xmlns:ahyp="http://schemas.microsoft.com/office/drawing/2018/hyperlinkcolor" val="tx"/>
                    </a:ext>
                  </a:extLst>
                </a:hlinkClick>
              </a:rPr>
              <a:t>www.gsaadvantage.gov</a:t>
            </a:r>
            <a:endParaRPr lang="en-US" sz="1600" u="sng" dirty="0">
              <a:solidFill>
                <a:srgbClr val="0070C0"/>
              </a:solidFill>
            </a:endParaRPr>
          </a:p>
          <a:p>
            <a:endParaRPr lang="en-US" sz="1600" dirty="0"/>
          </a:p>
          <a:p>
            <a:r>
              <a:rPr lang="en-US" sz="1600" b="1" dirty="0"/>
              <a:t>USDA Advantage </a:t>
            </a:r>
          </a:p>
          <a:p>
            <a:r>
              <a:rPr lang="en-US" sz="1600" u="sng" dirty="0">
                <a:solidFill>
                  <a:srgbClr val="0070C0"/>
                </a:solidFill>
                <a:hlinkClick r:id="rId6">
                  <a:extLst>
                    <a:ext uri="{A12FA001-AC4F-418D-AE19-62706E023703}">
                      <ahyp:hlinkClr xmlns:ahyp="http://schemas.microsoft.com/office/drawing/2018/hyperlinkcolor" val="tx"/>
                    </a:ext>
                  </a:extLst>
                </a:hlinkClick>
              </a:rPr>
              <a:t>https://usdaadvantage.gsa.gov/advantage/ws/main/start_page?store=USDA</a:t>
            </a:r>
            <a:endParaRPr lang="en-US" sz="1600" u="sng" dirty="0">
              <a:solidFill>
                <a:srgbClr val="0070C0"/>
              </a:solidFill>
            </a:endParaRPr>
          </a:p>
          <a:p>
            <a:endParaRPr lang="en-US" sz="1600" u="sng" dirty="0"/>
          </a:p>
          <a:p>
            <a:r>
              <a:rPr lang="en-US" sz="1600" b="1" dirty="0"/>
              <a:t>Defense Logistics Agency DLA E-mall (FEDMALL)</a:t>
            </a:r>
          </a:p>
          <a:p>
            <a:r>
              <a:rPr lang="en-US" sz="1600" u="sng" dirty="0">
                <a:solidFill>
                  <a:srgbClr val="0070C0"/>
                </a:solidFill>
                <a:hlinkClick r:id="rId7">
                  <a:extLst>
                    <a:ext uri="{A12FA001-AC4F-418D-AE19-62706E023703}">
                      <ahyp:hlinkClr xmlns:ahyp="http://schemas.microsoft.com/office/drawing/2018/hyperlinkcolor" val="tx"/>
                    </a:ext>
                  </a:extLst>
                </a:hlinkClick>
              </a:rPr>
              <a:t>https://www.fedmall.mil/index.html</a:t>
            </a:r>
            <a:r>
              <a:rPr lang="en-US" sz="1600" dirty="0">
                <a:solidFill>
                  <a:srgbClr val="0070C0"/>
                </a:solidFill>
              </a:rPr>
              <a:t> </a:t>
            </a:r>
          </a:p>
          <a:p>
            <a:r>
              <a:rPr lang="en-US" dirty="0"/>
              <a:t> </a:t>
            </a:r>
          </a:p>
        </p:txBody>
      </p:sp>
    </p:spTree>
    <p:extLst>
      <p:ext uri="{BB962C8B-B14F-4D97-AF65-F5344CB8AC3E}">
        <p14:creationId xmlns:p14="http://schemas.microsoft.com/office/powerpoint/2010/main" val="2430258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48B1-406E-4BDB-8E93-0C4FC9DE24D6}"/>
              </a:ext>
            </a:extLst>
          </p:cNvPr>
          <p:cNvSpPr>
            <a:spLocks noGrp="1"/>
          </p:cNvSpPr>
          <p:nvPr>
            <p:ph type="title"/>
          </p:nvPr>
        </p:nvSpPr>
        <p:spPr>
          <a:xfrm>
            <a:off x="2592925" y="684268"/>
            <a:ext cx="8911687" cy="807648"/>
          </a:xfrm>
        </p:spPr>
        <p:txBody>
          <a:bodyPr>
            <a:normAutofit fontScale="90000"/>
          </a:bodyPr>
          <a:lstStyle/>
          <a:p>
            <a:pPr algn="ctr"/>
            <a:r>
              <a:rPr lang="en-US" sz="3100" b="1" dirty="0"/>
              <a:t>References - Miscellaneous</a:t>
            </a:r>
            <a:br>
              <a:rPr lang="en-US" dirty="0"/>
            </a:br>
            <a:endParaRPr lang="en-US" dirty="0"/>
          </a:p>
        </p:txBody>
      </p:sp>
      <p:sp>
        <p:nvSpPr>
          <p:cNvPr id="3" name="Content Placeholder 2">
            <a:extLst>
              <a:ext uri="{FF2B5EF4-FFF2-40B4-BE49-F238E27FC236}">
                <a16:creationId xmlns:a16="http://schemas.microsoft.com/office/drawing/2014/main" id="{FB5406AC-0FF7-4D23-AFA8-D8814C4766B9}"/>
              </a:ext>
            </a:extLst>
          </p:cNvPr>
          <p:cNvSpPr>
            <a:spLocks noGrp="1"/>
          </p:cNvSpPr>
          <p:nvPr>
            <p:ph idx="1"/>
          </p:nvPr>
        </p:nvSpPr>
        <p:spPr>
          <a:xfrm>
            <a:off x="2669334" y="1322327"/>
            <a:ext cx="8915400" cy="4628148"/>
          </a:xfrm>
        </p:spPr>
        <p:txBody>
          <a:bodyPr>
            <a:normAutofit fontScale="25000" lnSpcReduction="20000"/>
          </a:bodyPr>
          <a:lstStyle/>
          <a:p>
            <a:pPr marL="0" indent="0">
              <a:buNone/>
            </a:pPr>
            <a:r>
              <a:rPr lang="en-US" sz="6400" b="1" dirty="0"/>
              <a:t>Procurement Technical Assistance Centers</a:t>
            </a:r>
          </a:p>
          <a:p>
            <a:pPr marL="0" indent="0">
              <a:buNone/>
            </a:pPr>
            <a:r>
              <a:rPr lang="en-US" sz="6400" u="sng" dirty="0">
                <a:solidFill>
                  <a:srgbClr val="0070C0"/>
                </a:solidFill>
                <a:hlinkClick r:id="rId2">
                  <a:extLst>
                    <a:ext uri="{A12FA001-AC4F-418D-AE19-62706E023703}">
                      <ahyp:hlinkClr xmlns:ahyp="http://schemas.microsoft.com/office/drawing/2018/hyperlinkcolor" val="tx"/>
                    </a:ext>
                  </a:extLst>
                </a:hlinkClick>
              </a:rPr>
              <a:t>www.aptac-us.org</a:t>
            </a:r>
            <a:endParaRPr lang="en-US" sz="6400" dirty="0">
              <a:solidFill>
                <a:srgbClr val="0070C0"/>
              </a:solidFill>
            </a:endParaRPr>
          </a:p>
          <a:p>
            <a:pPr marL="0" indent="0">
              <a:buNone/>
            </a:pPr>
            <a:r>
              <a:rPr lang="en-US" sz="6400" dirty="0"/>
              <a:t> </a:t>
            </a:r>
          </a:p>
          <a:p>
            <a:pPr marL="0" indent="0">
              <a:buNone/>
            </a:pPr>
            <a:r>
              <a:rPr lang="en-US" sz="6400" b="1" dirty="0"/>
              <a:t>NWCG NFES Catalog (Cache Catalog – PMS 449-1)</a:t>
            </a:r>
          </a:p>
          <a:p>
            <a:pPr marL="0" indent="0">
              <a:buNone/>
            </a:pPr>
            <a:r>
              <a:rPr lang="en-US" sz="6400" u="sng" dirty="0">
                <a:solidFill>
                  <a:srgbClr val="0070C0"/>
                </a:solidFill>
                <a:hlinkClick r:id="rId3">
                  <a:extLst>
                    <a:ext uri="{A12FA001-AC4F-418D-AE19-62706E023703}">
                      <ahyp:hlinkClr xmlns:ahyp="http://schemas.microsoft.com/office/drawing/2018/hyperlinkcolor" val="tx"/>
                    </a:ext>
                  </a:extLst>
                </a:hlinkClick>
              </a:rPr>
              <a:t>http://www.nwcg.gov/pms/pubs/catalog.htm</a:t>
            </a:r>
            <a:endParaRPr lang="en-US" sz="6400" dirty="0">
              <a:solidFill>
                <a:srgbClr val="0070C0"/>
              </a:solidFill>
            </a:endParaRPr>
          </a:p>
          <a:p>
            <a:pPr marL="0" indent="0">
              <a:buNone/>
            </a:pPr>
            <a:r>
              <a:rPr lang="en-US" sz="6400" dirty="0"/>
              <a:t> </a:t>
            </a:r>
          </a:p>
          <a:p>
            <a:pPr marL="0" indent="0">
              <a:buNone/>
            </a:pPr>
            <a:r>
              <a:rPr lang="en-US" sz="6400" b="1" dirty="0"/>
              <a:t>VIPR Incident Blanket Purchase Agreements (I-BPAs) can be found here  </a:t>
            </a:r>
          </a:p>
          <a:p>
            <a:pPr marL="0" indent="0">
              <a:buNone/>
            </a:pPr>
            <a:r>
              <a:rPr lang="en-US" sz="6400" u="sng" dirty="0">
                <a:solidFill>
                  <a:srgbClr val="0070C0"/>
                </a:solidFill>
                <a:hlinkClick r:id="rId4">
                  <a:extLst>
                    <a:ext uri="{A12FA001-AC4F-418D-AE19-62706E023703}">
                      <ahyp:hlinkClr xmlns:ahyp="http://schemas.microsoft.com/office/drawing/2018/hyperlinkcolor" val="tx"/>
                    </a:ext>
                  </a:extLst>
                </a:hlinkClick>
              </a:rPr>
              <a:t>http://www.fs.fed.us/business/incident/vipragreements.php</a:t>
            </a:r>
            <a:endParaRPr lang="en-US" sz="6400" u="sng" dirty="0">
              <a:solidFill>
                <a:srgbClr val="0070C0"/>
              </a:solidFill>
            </a:endParaRPr>
          </a:p>
          <a:p>
            <a:pPr marL="0" indent="0">
              <a:buNone/>
            </a:pPr>
            <a:r>
              <a:rPr lang="en-US" sz="6400" dirty="0"/>
              <a:t>(Search by agreement number, contractor name or Region/Multi-selection criteria)  </a:t>
            </a:r>
          </a:p>
          <a:p>
            <a:pPr marL="0" indent="0">
              <a:buNone/>
            </a:pPr>
            <a:endParaRPr lang="en-US" sz="6400" dirty="0"/>
          </a:p>
          <a:p>
            <a:pPr marL="0" indent="0">
              <a:buNone/>
            </a:pPr>
            <a:r>
              <a:rPr lang="en-US" sz="6400" b="1" dirty="0"/>
              <a:t>90% Reports for doing incident-only EERAs</a:t>
            </a:r>
          </a:p>
          <a:p>
            <a:pPr marL="0" indent="0">
              <a:buNone/>
            </a:pPr>
            <a:r>
              <a:rPr lang="en-US" sz="6400" b="1" dirty="0"/>
              <a:t> </a:t>
            </a:r>
            <a:r>
              <a:rPr lang="en-US" sz="6400" u="sng" dirty="0">
                <a:solidFill>
                  <a:srgbClr val="0070C0"/>
                </a:solidFill>
                <a:hlinkClick r:id="rId5">
                  <a:extLst>
                    <a:ext uri="{A12FA001-AC4F-418D-AE19-62706E023703}">
                      <ahyp:hlinkClr xmlns:ahyp="http://schemas.microsoft.com/office/drawing/2018/hyperlinkcolor" val="tx"/>
                    </a:ext>
                  </a:extLst>
                </a:hlinkClick>
              </a:rPr>
              <a:t>http://www.fs.fed.us/business/incident/viprreports.php</a:t>
            </a:r>
            <a:endParaRPr lang="en-US" sz="6400" dirty="0">
              <a:solidFill>
                <a:srgbClr val="0070C0"/>
              </a:solidFill>
            </a:endParaRPr>
          </a:p>
          <a:p>
            <a:pPr marL="0" indent="0">
              <a:buNone/>
            </a:pPr>
            <a:r>
              <a:rPr lang="en-US" sz="6400" dirty="0"/>
              <a:t> </a:t>
            </a:r>
          </a:p>
          <a:p>
            <a:pPr marL="0" indent="0">
              <a:buNone/>
            </a:pPr>
            <a:r>
              <a:rPr lang="en-US" sz="6400" b="1" dirty="0"/>
              <a:t>Feeding the Wildland Firefighter publication</a:t>
            </a:r>
          </a:p>
          <a:p>
            <a:pPr marL="0" indent="0">
              <a:buNone/>
            </a:pPr>
            <a:r>
              <a:rPr lang="en-US" sz="6400" u="sng" dirty="0">
                <a:solidFill>
                  <a:srgbClr val="0070C0"/>
                </a:solidFill>
                <a:hlinkClick r:id="rId6">
                  <a:extLst>
                    <a:ext uri="{A12FA001-AC4F-418D-AE19-62706E023703}">
                      <ahyp:hlinkClr xmlns:ahyp="http://schemas.microsoft.com/office/drawing/2018/hyperlinkcolor" val="tx"/>
                    </a:ext>
                  </a:extLst>
                </a:hlinkClick>
              </a:rPr>
              <a:t>http://www.fs.fed.us/t-d/pubs</a:t>
            </a:r>
            <a:endParaRPr lang="en-US" sz="6400" dirty="0">
              <a:solidFill>
                <a:srgbClr val="0070C0"/>
              </a:solidFill>
            </a:endParaRPr>
          </a:p>
          <a:p>
            <a:pPr marL="0" indent="0">
              <a:buNone/>
            </a:pPr>
            <a:endParaRPr lang="en-US" dirty="0"/>
          </a:p>
        </p:txBody>
      </p:sp>
    </p:spTree>
    <p:extLst>
      <p:ext uri="{BB962C8B-B14F-4D97-AF65-F5344CB8AC3E}">
        <p14:creationId xmlns:p14="http://schemas.microsoft.com/office/powerpoint/2010/main" val="2142950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7419" y="2059806"/>
            <a:ext cx="9249878" cy="1200329"/>
          </a:xfrm>
          <a:prstGeom prst="rect">
            <a:avLst/>
          </a:prstGeom>
          <a:noFill/>
        </p:spPr>
        <p:txBody>
          <a:bodyPr wrap="square" rtlCol="0">
            <a:spAutoFit/>
          </a:bodyPr>
          <a:lstStyle/>
          <a:p>
            <a:pPr algn="ctr"/>
            <a:r>
              <a:rPr lang="en-US" sz="7200" dirty="0">
                <a:latin typeface="Arial Rounded MT Bold" panose="020F0704030504030204" pitchFamily="34" charset="0"/>
              </a:rPr>
              <a:t>QUESTIONS ???</a:t>
            </a:r>
          </a:p>
        </p:txBody>
      </p:sp>
    </p:spTree>
    <p:extLst>
      <p:ext uri="{BB962C8B-B14F-4D97-AF65-F5344CB8AC3E}">
        <p14:creationId xmlns:p14="http://schemas.microsoft.com/office/powerpoint/2010/main" val="874500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E7D49-D877-4155-AD0E-45399D408531}"/>
              </a:ext>
            </a:extLst>
          </p:cNvPr>
          <p:cNvSpPr>
            <a:spLocks noGrp="1"/>
          </p:cNvSpPr>
          <p:nvPr>
            <p:ph type="title"/>
          </p:nvPr>
        </p:nvSpPr>
        <p:spPr/>
        <p:txBody>
          <a:bodyPr/>
          <a:lstStyle/>
          <a:p>
            <a:r>
              <a:rPr lang="en-US" b="1" dirty="0"/>
              <a:t>Updates</a:t>
            </a:r>
          </a:p>
        </p:txBody>
      </p:sp>
      <p:sp>
        <p:nvSpPr>
          <p:cNvPr id="3" name="Content Placeholder 2">
            <a:extLst>
              <a:ext uri="{FF2B5EF4-FFF2-40B4-BE49-F238E27FC236}">
                <a16:creationId xmlns:a16="http://schemas.microsoft.com/office/drawing/2014/main" id="{68F02EC9-4FD5-45F4-9DFF-05A2EC5F8CBF}"/>
              </a:ext>
            </a:extLst>
          </p:cNvPr>
          <p:cNvSpPr>
            <a:spLocks noGrp="1"/>
          </p:cNvSpPr>
          <p:nvPr>
            <p:ph idx="1"/>
          </p:nvPr>
        </p:nvSpPr>
        <p:spPr>
          <a:xfrm>
            <a:off x="810228" y="1678330"/>
            <a:ext cx="9239625" cy="4570070"/>
          </a:xfrm>
        </p:spPr>
        <p:txBody>
          <a:bodyPr>
            <a:normAutofit fontScale="92500" lnSpcReduction="20000"/>
          </a:bodyPr>
          <a:lstStyle/>
          <a:p>
            <a:r>
              <a:rPr lang="en-US" sz="3200" dirty="0"/>
              <a:t>Incident Business Organization</a:t>
            </a:r>
          </a:p>
          <a:p>
            <a:r>
              <a:rPr lang="en-US" sz="3200" dirty="0"/>
              <a:t>Chiefs Letter</a:t>
            </a:r>
          </a:p>
          <a:p>
            <a:r>
              <a:rPr lang="en-US" sz="3200" dirty="0"/>
              <a:t>COVID-19</a:t>
            </a:r>
          </a:p>
          <a:p>
            <a:r>
              <a:rPr lang="en-US" sz="3200" dirty="0"/>
              <a:t>Work/Rest</a:t>
            </a:r>
          </a:p>
          <a:p>
            <a:r>
              <a:rPr lang="en-US" sz="3200" dirty="0"/>
              <a:t>Travel/Lodging Guidance Waiver 2022</a:t>
            </a:r>
          </a:p>
          <a:p>
            <a:r>
              <a:rPr lang="en-US" sz="3200" dirty="0"/>
              <a:t>ASC Updates</a:t>
            </a:r>
          </a:p>
          <a:p>
            <a:r>
              <a:rPr lang="en-US" sz="3200" dirty="0"/>
              <a:t>AIMS</a:t>
            </a:r>
          </a:p>
          <a:p>
            <a:r>
              <a:rPr lang="en-US" sz="3200" dirty="0"/>
              <a:t>Incident Procurement/BUYING TEAM</a:t>
            </a:r>
          </a:p>
          <a:p>
            <a:r>
              <a:rPr lang="en-US" sz="3200" dirty="0"/>
              <a:t>FIRENET and Records Management</a:t>
            </a:r>
          </a:p>
          <a:p>
            <a:endParaRPr lang="en-US" dirty="0"/>
          </a:p>
          <a:p>
            <a:endParaRPr lang="en-US" dirty="0"/>
          </a:p>
        </p:txBody>
      </p:sp>
    </p:spTree>
    <p:extLst>
      <p:ext uri="{BB962C8B-B14F-4D97-AF65-F5344CB8AC3E}">
        <p14:creationId xmlns:p14="http://schemas.microsoft.com/office/powerpoint/2010/main" val="1959147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2949" y="1811859"/>
            <a:ext cx="10602306" cy="4404122"/>
          </a:xfrm>
        </p:spPr>
        <p:txBody>
          <a:bodyPr anchor="t">
            <a:normAutofit/>
          </a:bodyPr>
          <a:lstStyle/>
          <a:p>
            <a:pPr algn="ctr"/>
            <a:r>
              <a:rPr lang="en-US" b="1" dirty="0">
                <a:solidFill>
                  <a:schemeClr val="tx1"/>
                </a:solidFill>
              </a:rPr>
              <a:t>Health, Safety and well being of the fire management community and the public we serve. </a:t>
            </a:r>
          </a:p>
          <a:p>
            <a:pPr marL="285750" indent="-285750" algn="ctr">
              <a:buFont typeface="Arial" panose="020B0604020202020204" pitchFamily="34" charset="0"/>
              <a:buChar char="•"/>
            </a:pPr>
            <a:r>
              <a:rPr lang="en-US" b="1" dirty="0">
                <a:solidFill>
                  <a:schemeClr val="tx1"/>
                </a:solidFill>
              </a:rPr>
              <a:t>Covid-19 mitigations</a:t>
            </a:r>
          </a:p>
          <a:p>
            <a:pPr marL="285750" indent="-285750" algn="ctr">
              <a:buFont typeface="Arial" panose="020B0604020202020204" pitchFamily="34" charset="0"/>
              <a:buChar char="•"/>
            </a:pPr>
            <a:endParaRPr lang="en-US" b="1" dirty="0">
              <a:solidFill>
                <a:schemeClr val="tx1"/>
              </a:solidFill>
            </a:endParaRPr>
          </a:p>
          <a:p>
            <a:pPr marL="285750" indent="-285750" algn="ctr">
              <a:buFont typeface="Arial" panose="020B0604020202020204" pitchFamily="34" charset="0"/>
              <a:buChar char="•"/>
            </a:pPr>
            <a:r>
              <a:rPr lang="en-US" b="1" dirty="0">
                <a:solidFill>
                  <a:schemeClr val="tx1"/>
                </a:solidFill>
              </a:rPr>
              <a:t>Well-being of employees- 2022 Red Book update reflecting three days off  rest for every 14 days worked, excluding travel days, upon return to home unit.</a:t>
            </a:r>
          </a:p>
          <a:p>
            <a:pPr marL="285750" indent="-285750" algn="ctr">
              <a:buFont typeface="Arial" panose="020B0604020202020204" pitchFamily="34" charset="0"/>
              <a:buChar char="•"/>
            </a:pPr>
            <a:endParaRPr lang="en-US" b="1" dirty="0">
              <a:solidFill>
                <a:schemeClr val="tx1"/>
              </a:solidFill>
            </a:endParaRPr>
          </a:p>
          <a:p>
            <a:pPr marL="285750" indent="-285750" algn="ctr">
              <a:buFont typeface="Arial" panose="020B0604020202020204" pitchFamily="34" charset="0"/>
              <a:buChar char="•"/>
            </a:pPr>
            <a:r>
              <a:rPr lang="en-US" b="1" dirty="0">
                <a:latin typeface="CIDFont+F1"/>
              </a:rPr>
              <a:t>M</a:t>
            </a:r>
            <a:r>
              <a:rPr lang="en-US" sz="1800" b="1" i="0" u="none" strike="noStrike" baseline="0" dirty="0">
                <a:latin typeface="CIDFont+F1"/>
              </a:rPr>
              <a:t>ultiple suppression strategies this year we will more clearly articulate how and when we specifically use fire for resource benefit. The </a:t>
            </a:r>
            <a:r>
              <a:rPr lang="en-US" sz="1800" b="1" i="0" u="none" strike="noStrike" baseline="0" dirty="0">
                <a:latin typeface="CIDFont+F3"/>
              </a:rPr>
              <a:t>Red Book </a:t>
            </a:r>
            <a:r>
              <a:rPr lang="en-US" sz="1800" b="1" i="0" u="none" strike="noStrike" baseline="0" dirty="0">
                <a:latin typeface="CIDFont+F1"/>
              </a:rPr>
              <a:t>will be updated to require that during National and/or Regional Preparedness Levels 4 and 5, when difficult trade-off decisions must be made in how to deploy scarce resources most effectively, Regional Forester approval will be required to use this fire management strategy.</a:t>
            </a:r>
            <a:r>
              <a:rPr lang="en-US" b="1" dirty="0">
                <a:solidFill>
                  <a:schemeClr val="tx1"/>
                </a:solidFill>
              </a:rPr>
              <a:t> </a:t>
            </a:r>
          </a:p>
          <a:p>
            <a:pPr marL="285750" indent="-285750" algn="ctr">
              <a:buFont typeface="Arial" panose="020B0604020202020204" pitchFamily="34" charset="0"/>
              <a:buChar char="•"/>
            </a:pPr>
            <a:endParaRPr lang="en-US" dirty="0">
              <a:solidFill>
                <a:schemeClr val="tx1"/>
              </a:solidFill>
            </a:endParaRPr>
          </a:p>
        </p:txBody>
      </p:sp>
      <p:sp>
        <p:nvSpPr>
          <p:cNvPr id="4" name="Rectangle 2">
            <a:extLst>
              <a:ext uri="{FF2B5EF4-FFF2-40B4-BE49-F238E27FC236}">
                <a16:creationId xmlns:a16="http://schemas.microsoft.com/office/drawing/2014/main" id="{EF5B44C5-911F-4C40-A820-2840585C337E}"/>
              </a:ext>
            </a:extLst>
          </p:cNvPr>
          <p:cNvSpPr>
            <a:spLocks noChangeArrowheads="1"/>
          </p:cNvSpPr>
          <p:nvPr/>
        </p:nvSpPr>
        <p:spPr bwMode="auto">
          <a:xfrm>
            <a:off x="-976745" y="-1143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3185FAE6-AB65-4956-BFEF-591F349F6090}"/>
              </a:ext>
            </a:extLst>
          </p:cNvPr>
          <p:cNvSpPr txBox="1"/>
          <p:nvPr/>
        </p:nvSpPr>
        <p:spPr>
          <a:xfrm>
            <a:off x="1046884" y="754214"/>
            <a:ext cx="6582640" cy="646331"/>
          </a:xfrm>
          <a:prstGeom prst="rect">
            <a:avLst/>
          </a:prstGeom>
          <a:noFill/>
        </p:spPr>
        <p:txBody>
          <a:bodyPr wrap="square">
            <a:spAutoFit/>
          </a:bodyPr>
          <a:lstStyle/>
          <a:p>
            <a:r>
              <a:rPr lang="en-US" sz="3600" b="1" dirty="0"/>
              <a:t>2022 Chief’s Letter Highlights</a:t>
            </a:r>
          </a:p>
        </p:txBody>
      </p:sp>
    </p:spTree>
    <p:extLst>
      <p:ext uri="{BB962C8B-B14F-4D97-AF65-F5344CB8AC3E}">
        <p14:creationId xmlns:p14="http://schemas.microsoft.com/office/powerpoint/2010/main" val="318741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005BC-3E43-4F7B-AF5C-E02E25F01612}"/>
              </a:ext>
            </a:extLst>
          </p:cNvPr>
          <p:cNvSpPr>
            <a:spLocks noGrp="1"/>
          </p:cNvSpPr>
          <p:nvPr>
            <p:ph type="title"/>
          </p:nvPr>
        </p:nvSpPr>
        <p:spPr>
          <a:xfrm>
            <a:off x="1232684" y="659843"/>
            <a:ext cx="8915399" cy="1118716"/>
          </a:xfrm>
        </p:spPr>
        <p:txBody>
          <a:bodyPr/>
          <a:lstStyle/>
          <a:p>
            <a:r>
              <a:rPr lang="en-US" b="1" dirty="0"/>
              <a:t>COVID-19</a:t>
            </a:r>
          </a:p>
        </p:txBody>
      </p:sp>
      <p:sp>
        <p:nvSpPr>
          <p:cNvPr id="3" name="Text Placeholder 2">
            <a:extLst>
              <a:ext uri="{FF2B5EF4-FFF2-40B4-BE49-F238E27FC236}">
                <a16:creationId xmlns:a16="http://schemas.microsoft.com/office/drawing/2014/main" id="{6652C18A-E56D-4CB6-8778-9FE8D753009D}"/>
              </a:ext>
            </a:extLst>
          </p:cNvPr>
          <p:cNvSpPr>
            <a:spLocks noGrp="1"/>
          </p:cNvSpPr>
          <p:nvPr>
            <p:ph type="body" idx="1"/>
          </p:nvPr>
        </p:nvSpPr>
        <p:spPr>
          <a:xfrm>
            <a:off x="1232684" y="1939332"/>
            <a:ext cx="10295701" cy="4258825"/>
          </a:xfrm>
        </p:spPr>
        <p:txBody>
          <a:bodyPr>
            <a:normAutofit/>
          </a:bodyPr>
          <a:lstStyle/>
          <a:p>
            <a:pPr marL="285750" indent="-285750">
              <a:buFont typeface="Arial" panose="020B0604020202020204" pitchFamily="34" charset="0"/>
              <a:buChar char="•"/>
            </a:pPr>
            <a:r>
              <a:rPr lang="en-US" sz="2800" dirty="0"/>
              <a:t>Testing Guidance for USDA Employees- April 28</a:t>
            </a:r>
            <a:r>
              <a:rPr lang="en-US" sz="2800" baseline="30000" dirty="0"/>
              <a:t>th</a:t>
            </a:r>
            <a:r>
              <a:rPr lang="en-US" sz="2800" dirty="0"/>
              <a:t>, 2022</a:t>
            </a:r>
          </a:p>
          <a:p>
            <a:pPr marL="742950" lvl="1" indent="-285750">
              <a:buFont typeface="Arial" panose="020B0604020202020204" pitchFamily="34" charset="0"/>
              <a:buChar char="•"/>
            </a:pPr>
            <a:r>
              <a:rPr lang="en-US" sz="2800" dirty="0"/>
              <a:t>Outlines the requirements for COVID-19 screening testing guidance for USDA employees. </a:t>
            </a:r>
          </a:p>
          <a:p>
            <a:pPr marL="742950" lvl="1" indent="-285750">
              <a:buFont typeface="Arial" panose="020B0604020202020204" pitchFamily="34" charset="0"/>
              <a:buChar char="•"/>
            </a:pPr>
            <a:r>
              <a:rPr lang="en-US" sz="2800" dirty="0"/>
              <a:t>Testing, accommodations &amp; screening</a:t>
            </a:r>
          </a:p>
          <a:p>
            <a:pPr marL="742950" lvl="1" indent="-285750">
              <a:buFont typeface="Arial" panose="020B0604020202020204" pitchFamily="34" charset="0"/>
              <a:buChar char="•"/>
            </a:pPr>
            <a:r>
              <a:rPr lang="en-US" sz="2800" dirty="0"/>
              <a:t>COVID-19 COMP/CLAIM Hotline</a:t>
            </a:r>
          </a:p>
          <a:p>
            <a:pPr marL="1200150" lvl="2" indent="-285750">
              <a:buFont typeface="Arial" panose="020B0604020202020204" pitchFamily="34" charset="0"/>
              <a:buChar char="•"/>
            </a:pPr>
            <a:r>
              <a:rPr lang="en-US" sz="2800" dirty="0"/>
              <a:t>Contact ASC Comp/Claims</a:t>
            </a:r>
          </a:p>
        </p:txBody>
      </p:sp>
    </p:spTree>
    <p:extLst>
      <p:ext uri="{BB962C8B-B14F-4D97-AF65-F5344CB8AC3E}">
        <p14:creationId xmlns:p14="http://schemas.microsoft.com/office/powerpoint/2010/main" val="861454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8559-DE6D-44FA-9F3E-728F4DF61006}"/>
              </a:ext>
            </a:extLst>
          </p:cNvPr>
          <p:cNvSpPr>
            <a:spLocks noGrp="1"/>
          </p:cNvSpPr>
          <p:nvPr>
            <p:ph type="title"/>
          </p:nvPr>
        </p:nvSpPr>
        <p:spPr>
          <a:xfrm>
            <a:off x="1554231" y="619648"/>
            <a:ext cx="7589768" cy="1128765"/>
          </a:xfrm>
        </p:spPr>
        <p:txBody>
          <a:bodyPr/>
          <a:lstStyle/>
          <a:p>
            <a:r>
              <a:rPr lang="en-US" b="1" dirty="0"/>
              <a:t>Work/Rest</a:t>
            </a:r>
          </a:p>
        </p:txBody>
      </p:sp>
      <p:sp>
        <p:nvSpPr>
          <p:cNvPr id="3" name="Text Placeholder 2">
            <a:extLst>
              <a:ext uri="{FF2B5EF4-FFF2-40B4-BE49-F238E27FC236}">
                <a16:creationId xmlns:a16="http://schemas.microsoft.com/office/drawing/2014/main" id="{618361A6-72F5-4DB8-89E3-B86ABBF9FFB7}"/>
              </a:ext>
            </a:extLst>
          </p:cNvPr>
          <p:cNvSpPr>
            <a:spLocks noGrp="1"/>
          </p:cNvSpPr>
          <p:nvPr>
            <p:ph type="body" idx="1"/>
          </p:nvPr>
        </p:nvSpPr>
        <p:spPr>
          <a:xfrm>
            <a:off x="810228" y="1748413"/>
            <a:ext cx="10706581" cy="4675536"/>
          </a:xfrm>
        </p:spPr>
        <p:txBody>
          <a:bodyPr>
            <a:normAutofit/>
          </a:bodyPr>
          <a:lstStyle/>
          <a:p>
            <a:pPr marL="285750" indent="-285750">
              <a:buFont typeface="Arial" panose="020B0604020202020204" pitchFamily="34" charset="0"/>
              <a:buChar char="•"/>
            </a:pPr>
            <a:r>
              <a:rPr lang="en-US" sz="2800" dirty="0"/>
              <a:t>Chiefs Letter of intent from 2021 still stands and guidance has been posted in Red Book and Yellow book</a:t>
            </a:r>
          </a:p>
          <a:p>
            <a:pPr marL="742950" lvl="1" indent="-285750">
              <a:buFont typeface="Arial" panose="020B0604020202020204" pitchFamily="34" charset="0"/>
              <a:buChar char="•"/>
            </a:pPr>
            <a:r>
              <a:rPr lang="en-US" sz="2800" dirty="0"/>
              <a:t>3 days off following 14 day assignment for USFS Employees</a:t>
            </a:r>
          </a:p>
          <a:p>
            <a:pPr marL="742950" lvl="1" indent="-285750">
              <a:buFont typeface="Arial" panose="020B0604020202020204" pitchFamily="34" charset="0"/>
              <a:buChar char="•"/>
            </a:pPr>
            <a:r>
              <a:rPr lang="en-US" sz="2800" dirty="0"/>
              <a:t>2 days off following 14 days at the home unit</a:t>
            </a:r>
          </a:p>
          <a:p>
            <a:pPr marL="1200150" lvl="2" indent="-285750">
              <a:buFont typeface="Arial" panose="020B0604020202020204" pitchFamily="34" charset="0"/>
              <a:buChar char="•"/>
            </a:pPr>
            <a:r>
              <a:rPr lang="en-US" sz="2800" dirty="0"/>
              <a:t>The difference between 2 and 3 days off is if you are “assigned” </a:t>
            </a:r>
          </a:p>
        </p:txBody>
      </p:sp>
    </p:spTree>
    <p:extLst>
      <p:ext uri="{BB962C8B-B14F-4D97-AF65-F5344CB8AC3E}">
        <p14:creationId xmlns:p14="http://schemas.microsoft.com/office/powerpoint/2010/main" val="363317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53FDA-C214-47C7-956E-1F71692B9AEA}"/>
              </a:ext>
            </a:extLst>
          </p:cNvPr>
          <p:cNvSpPr>
            <a:spLocks noGrp="1"/>
          </p:cNvSpPr>
          <p:nvPr>
            <p:ph type="title"/>
          </p:nvPr>
        </p:nvSpPr>
        <p:spPr/>
        <p:txBody>
          <a:bodyPr/>
          <a:lstStyle/>
          <a:p>
            <a:r>
              <a:rPr lang="en-US" sz="4400" dirty="0">
                <a:effectLst/>
                <a:latin typeface="Calibri" panose="020F0502020204030204" pitchFamily="34" charset="0"/>
                <a:ea typeface="Calibri" panose="020F0502020204030204" pitchFamily="34" charset="0"/>
              </a:rPr>
              <a:t>Travel and Lodging Updates: 2022</a:t>
            </a:r>
            <a:br>
              <a:rPr lang="en-US" sz="44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60914FA7-F871-4263-8FC1-1131F09040A4}"/>
              </a:ext>
            </a:extLst>
          </p:cNvPr>
          <p:cNvSpPr>
            <a:spLocks noGrp="1"/>
          </p:cNvSpPr>
          <p:nvPr>
            <p:ph idx="1"/>
          </p:nvPr>
        </p:nvSpPr>
        <p:spPr>
          <a:xfrm>
            <a:off x="428263" y="1192192"/>
            <a:ext cx="11377913" cy="5665808"/>
          </a:xfrm>
        </p:spPr>
        <p:txBody>
          <a:bodyPr/>
          <a:lstStyle/>
          <a:p>
            <a:pPr marL="0" marR="0" indent="0">
              <a:spcBef>
                <a:spcPts val="0"/>
              </a:spcBef>
              <a:spcAft>
                <a:spcPts val="0"/>
              </a:spcAft>
              <a:buNone/>
            </a:pP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"The flexibilities contained in this memorandum are intended to apply specifically to wildland firefighters and personnel supporting wildland fire. Additionally, in the event of all hazard incidents beyond fire (e.g., hurricanes) during the effective period of this memo, these options will also apply to Forest Service responders and support personnel directly addressing all hazard incidents."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2022 letter posted to IB website</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Emergency Responders and Firefighters-Folks supporting also </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Lodging within duty station area because of emergencies, hurricanes, or other disaster response</a:t>
            </a:r>
          </a:p>
          <a:p>
            <a:pPr marL="1600200" marR="0" lvl="3" indent="-2286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Endanger travelers health or safety if individual would return to their duty station or residence</a:t>
            </a:r>
          </a:p>
          <a:p>
            <a:pPr marL="2057400" marR="0" lvl="4" indent="-22860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Attempt to obtain pre-authorization</a:t>
            </a:r>
          </a:p>
          <a:p>
            <a:pPr marL="2057400" marR="0" lvl="4" indent="-22860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Post-auth acceptable, signed by line and uploaded to ETS2</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Applicable for to wildland fire suppression travel</a:t>
            </a:r>
          </a:p>
          <a:p>
            <a:pPr marL="1600200" marR="0" lvl="3" indent="-2286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First Line Supervisors can approve between 150-300% per diem</a:t>
            </a:r>
          </a:p>
          <a:p>
            <a:pPr marL="1600200" marR="0" lvl="3" indent="-2286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Supervisors can now approve use of POV without submitting the Cost Comparison</a:t>
            </a:r>
          </a:p>
          <a:p>
            <a:pPr marL="1143000" marR="0" lvl="2" indent="-228600">
              <a:lnSpc>
                <a:spcPct val="107000"/>
              </a:lnSpc>
              <a:spcBef>
                <a:spcPts val="0"/>
              </a:spcBef>
              <a:spcAft>
                <a:spcPts val="80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Nonconventional lodging authorization (VRBO, Airbnb)</a:t>
            </a:r>
          </a:p>
          <a:p>
            <a:endParaRPr lang="en-US" dirty="0"/>
          </a:p>
        </p:txBody>
      </p:sp>
    </p:spTree>
    <p:extLst>
      <p:ext uri="{BB962C8B-B14F-4D97-AF65-F5344CB8AC3E}">
        <p14:creationId xmlns:p14="http://schemas.microsoft.com/office/powerpoint/2010/main" val="2754930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855D134-9FB6-4787-98AA-9BB809F06072}"/>
              </a:ext>
            </a:extLst>
          </p:cNvPr>
          <p:cNvSpPr>
            <a:spLocks noGrp="1"/>
          </p:cNvSpPr>
          <p:nvPr>
            <p:ph type="title"/>
          </p:nvPr>
        </p:nvSpPr>
        <p:spPr>
          <a:xfrm>
            <a:off x="2695072" y="557046"/>
            <a:ext cx="8388259" cy="622049"/>
          </a:xfrm>
        </p:spPr>
        <p:txBody>
          <a:bodyPr>
            <a:noAutofit/>
          </a:bodyPr>
          <a:lstStyle/>
          <a:p>
            <a:r>
              <a:rPr lang="en-US" altLang="en-US" sz="2800" b="1" dirty="0"/>
              <a:t>ASC Payment Process</a:t>
            </a:r>
          </a:p>
        </p:txBody>
      </p:sp>
      <p:sp>
        <p:nvSpPr>
          <p:cNvPr id="3" name="Content Placeholder 2">
            <a:extLst>
              <a:ext uri="{FF2B5EF4-FFF2-40B4-BE49-F238E27FC236}">
                <a16:creationId xmlns:a16="http://schemas.microsoft.com/office/drawing/2014/main" id="{AB3FD8CB-B348-4658-8E86-C7C7AF4C3D2A}"/>
              </a:ext>
            </a:extLst>
          </p:cNvPr>
          <p:cNvSpPr>
            <a:spLocks noGrp="1"/>
          </p:cNvSpPr>
          <p:nvPr>
            <p:ph idx="1"/>
          </p:nvPr>
        </p:nvSpPr>
        <p:spPr>
          <a:xfrm>
            <a:off x="902825" y="1354237"/>
            <a:ext cx="10463514" cy="5139159"/>
          </a:xfrm>
        </p:spPr>
        <p:txBody>
          <a:bodyPr>
            <a:normAutofit/>
          </a:bodyPr>
          <a:lstStyle/>
          <a:p>
            <a:pPr>
              <a:spcBef>
                <a:spcPts val="0"/>
              </a:spcBef>
              <a:defRPr/>
            </a:pPr>
            <a:r>
              <a:rPr lang="en-US" altLang="en-US" sz="2800" dirty="0">
                <a:solidFill>
                  <a:schemeClr val="tx1"/>
                </a:solidFill>
              </a:rPr>
              <a:t>2022 ASC payment procedures posted to the </a:t>
            </a:r>
            <a:r>
              <a:rPr lang="en-US" altLang="en-US" sz="2800" dirty="0"/>
              <a:t>R6/R10 IB site</a:t>
            </a:r>
            <a:endParaRPr lang="en-US" altLang="en-US" sz="2800" dirty="0">
              <a:solidFill>
                <a:schemeClr val="tx1"/>
              </a:solidFill>
            </a:endParaRPr>
          </a:p>
          <a:p>
            <a:pPr>
              <a:spcBef>
                <a:spcPts val="0"/>
              </a:spcBef>
              <a:defRPr/>
            </a:pPr>
            <a:r>
              <a:rPr lang="en-US" altLang="en-US" sz="2800" dirty="0">
                <a:solidFill>
                  <a:schemeClr val="tx1"/>
                </a:solidFill>
              </a:rPr>
              <a:t>1 Invoice per PDF for ASC submittals</a:t>
            </a:r>
          </a:p>
          <a:p>
            <a:pPr lvl="1">
              <a:spcBef>
                <a:spcPts val="0"/>
              </a:spcBef>
              <a:defRPr/>
            </a:pPr>
            <a:r>
              <a:rPr lang="en-US" altLang="en-US" sz="2800" dirty="0"/>
              <a:t>ASC using new system for invoice processing called PPS that utilizes “Bots” to read invoices. Critical to follow procedures so Bots can read invoices. </a:t>
            </a:r>
          </a:p>
          <a:p>
            <a:pPr>
              <a:spcBef>
                <a:spcPts val="0"/>
              </a:spcBef>
              <a:defRPr/>
            </a:pPr>
            <a:r>
              <a:rPr lang="en-US" altLang="en-US" sz="2800" dirty="0"/>
              <a:t>DUNS is no longer being used. Active accounts in SAM DUNS was automatically updated to UEID. </a:t>
            </a:r>
          </a:p>
          <a:p>
            <a:pPr>
              <a:spcBef>
                <a:spcPts val="0"/>
              </a:spcBef>
              <a:defRPr/>
            </a:pPr>
            <a:r>
              <a:rPr lang="en-US" altLang="en-US" sz="2800" dirty="0">
                <a:solidFill>
                  <a:schemeClr val="tx1"/>
                </a:solidFill>
              </a:rPr>
              <a:t>All vendors must now be registered in SAM, one time payments no longer authorized.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FF18E-152C-481E-BDF4-BA8106992584}"/>
              </a:ext>
            </a:extLst>
          </p:cNvPr>
          <p:cNvSpPr>
            <a:spLocks noGrp="1"/>
          </p:cNvSpPr>
          <p:nvPr>
            <p:ph type="title"/>
          </p:nvPr>
        </p:nvSpPr>
        <p:spPr>
          <a:xfrm>
            <a:off x="424337" y="516767"/>
            <a:ext cx="6860718" cy="990486"/>
          </a:xfrm>
        </p:spPr>
        <p:txBody>
          <a:bodyPr>
            <a:normAutofit/>
          </a:bodyPr>
          <a:lstStyle/>
          <a:p>
            <a:pPr algn="ctr"/>
            <a:r>
              <a:rPr lang="en-US" sz="2400" b="1" dirty="0">
                <a:solidFill>
                  <a:schemeClr val="tx1"/>
                </a:solidFill>
              </a:rPr>
              <a:t>At Incident Management Support (AIMS)</a:t>
            </a:r>
            <a:endParaRPr lang="en-US" sz="2400" b="1" dirty="0"/>
          </a:p>
        </p:txBody>
      </p:sp>
      <p:sp>
        <p:nvSpPr>
          <p:cNvPr id="3" name="Text Placeholder 2">
            <a:extLst>
              <a:ext uri="{FF2B5EF4-FFF2-40B4-BE49-F238E27FC236}">
                <a16:creationId xmlns:a16="http://schemas.microsoft.com/office/drawing/2014/main" id="{7F110120-02CF-4D40-BF68-124E81A2D014}"/>
              </a:ext>
            </a:extLst>
          </p:cNvPr>
          <p:cNvSpPr>
            <a:spLocks noGrp="1"/>
          </p:cNvSpPr>
          <p:nvPr>
            <p:ph type="body" idx="1"/>
          </p:nvPr>
        </p:nvSpPr>
        <p:spPr>
          <a:xfrm>
            <a:off x="424337" y="1724628"/>
            <a:ext cx="4703247" cy="4259484"/>
          </a:xfrm>
        </p:spPr>
        <p:txBody>
          <a:bodyPr>
            <a:normAutofit/>
          </a:bodyPr>
          <a:lstStyle/>
          <a:p>
            <a:r>
              <a:rPr lang="en-US" sz="2400" b="1" u="sng" dirty="0"/>
              <a:t>USFS specific  incidents</a:t>
            </a:r>
          </a:p>
          <a:p>
            <a:pPr marL="285750" indent="-285750">
              <a:buFont typeface="Arial" panose="020B0604020202020204" pitchFamily="34" charset="0"/>
              <a:buChar char="•"/>
            </a:pPr>
            <a:r>
              <a:rPr lang="en-US" sz="2400" dirty="0"/>
              <a:t>Identified need for EERAs/LUA/Commercial agreements </a:t>
            </a:r>
          </a:p>
          <a:p>
            <a:pPr marL="285750" indent="-285750">
              <a:buFont typeface="Arial" panose="020B0604020202020204" pitchFamily="34" charset="0"/>
              <a:buChar char="•"/>
            </a:pPr>
            <a:r>
              <a:rPr lang="en-US" sz="2400" dirty="0"/>
              <a:t>Available for procurement support T3/4/5 Incidents . </a:t>
            </a:r>
          </a:p>
          <a:p>
            <a:pPr marL="285750" indent="-285750">
              <a:buFont typeface="Arial" panose="020B0604020202020204" pitchFamily="34" charset="0"/>
              <a:buChar char="•"/>
            </a:pPr>
            <a:r>
              <a:rPr lang="en-US" sz="2400" dirty="0"/>
              <a:t>Email: SM.FS.WOAIMS@usda.gov</a:t>
            </a:r>
          </a:p>
        </p:txBody>
      </p:sp>
      <p:pic>
        <p:nvPicPr>
          <p:cNvPr id="5" name="Picture 4">
            <a:extLst>
              <a:ext uri="{FF2B5EF4-FFF2-40B4-BE49-F238E27FC236}">
                <a16:creationId xmlns:a16="http://schemas.microsoft.com/office/drawing/2014/main" id="{7CE7C58D-B49E-4897-8263-9C4815E1E388}"/>
              </a:ext>
            </a:extLst>
          </p:cNvPr>
          <p:cNvPicPr>
            <a:picLocks noChangeAspect="1"/>
          </p:cNvPicPr>
          <p:nvPr/>
        </p:nvPicPr>
        <p:blipFill>
          <a:blip r:embed="rId3"/>
          <a:stretch>
            <a:fillRect/>
          </a:stretch>
        </p:blipFill>
        <p:spPr>
          <a:xfrm>
            <a:off x="5127585" y="1320846"/>
            <a:ext cx="6504960" cy="5253573"/>
          </a:xfrm>
          <a:prstGeom prst="rect">
            <a:avLst/>
          </a:prstGeom>
        </p:spPr>
      </p:pic>
    </p:spTree>
    <p:extLst>
      <p:ext uri="{BB962C8B-B14F-4D97-AF65-F5344CB8AC3E}">
        <p14:creationId xmlns:p14="http://schemas.microsoft.com/office/powerpoint/2010/main" val="131935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7242" y="277007"/>
            <a:ext cx="8923916" cy="1045850"/>
          </a:xfrm>
        </p:spPr>
        <p:txBody>
          <a:bodyPr>
            <a:normAutofit/>
          </a:bodyPr>
          <a:lstStyle/>
          <a:p>
            <a:pPr algn="ctr"/>
            <a:r>
              <a:rPr lang="en-US" sz="3200" b="1" dirty="0"/>
              <a:t>Incident Procurement/Buying Team Support</a:t>
            </a:r>
          </a:p>
        </p:txBody>
      </p:sp>
      <p:sp>
        <p:nvSpPr>
          <p:cNvPr id="3" name="Text Placeholder 2"/>
          <p:cNvSpPr>
            <a:spLocks noGrp="1"/>
          </p:cNvSpPr>
          <p:nvPr>
            <p:ph type="body" idx="1"/>
          </p:nvPr>
        </p:nvSpPr>
        <p:spPr>
          <a:xfrm>
            <a:off x="2589212" y="1614616"/>
            <a:ext cx="8730829" cy="4966377"/>
          </a:xfrm>
        </p:spPr>
        <p:txBody>
          <a:bodyPr anchor="t">
            <a:normAutofit/>
          </a:bodyPr>
          <a:lstStyle/>
          <a:p>
            <a:endParaRPr lang="en-US" dirty="0"/>
          </a:p>
          <a:p>
            <a:endParaRPr lang="en-US" b="1" dirty="0"/>
          </a:p>
        </p:txBody>
      </p:sp>
      <p:sp>
        <p:nvSpPr>
          <p:cNvPr id="4" name="TextBox 3">
            <a:extLst>
              <a:ext uri="{FF2B5EF4-FFF2-40B4-BE49-F238E27FC236}">
                <a16:creationId xmlns:a16="http://schemas.microsoft.com/office/drawing/2014/main" id="{9A73B4CB-A21F-4CC6-AE41-94BA684E6047}"/>
              </a:ext>
            </a:extLst>
          </p:cNvPr>
          <p:cNvSpPr txBox="1"/>
          <p:nvPr/>
        </p:nvSpPr>
        <p:spPr>
          <a:xfrm>
            <a:off x="1169043" y="1614616"/>
            <a:ext cx="9387068" cy="3785652"/>
          </a:xfrm>
          <a:prstGeom prst="rect">
            <a:avLst/>
          </a:prstGeom>
          <a:noFill/>
        </p:spPr>
        <p:txBody>
          <a:bodyPr wrap="square" rtlCol="0">
            <a:spAutoFit/>
          </a:bodyPr>
          <a:lstStyle/>
          <a:p>
            <a:r>
              <a:rPr lang="en-US" sz="2400" dirty="0"/>
              <a:t>Bolstering buying team support </a:t>
            </a:r>
          </a:p>
          <a:p>
            <a:endParaRPr lang="en-US" sz="2400" dirty="0"/>
          </a:p>
          <a:p>
            <a:r>
              <a:rPr lang="en-US" sz="2400" dirty="0"/>
              <a:t>Required training for Buying team members</a:t>
            </a:r>
          </a:p>
          <a:p>
            <a:pPr marL="285750" indent="-285750">
              <a:buFont typeface="Arial" panose="020B0604020202020204" pitchFamily="34" charset="0"/>
              <a:buChar char="•"/>
            </a:pPr>
            <a:r>
              <a:rPr lang="en-US" sz="2400" b="0" i="0" dirty="0">
                <a:solidFill>
                  <a:srgbClr val="FFFFFF"/>
                </a:solidFill>
                <a:effectLst/>
                <a:latin typeface="-apple-system"/>
              </a:rPr>
              <a:t>National Incident Management System, An Introduction (IS-700)</a:t>
            </a:r>
          </a:p>
          <a:p>
            <a:pPr marL="285750" indent="-285750">
              <a:buFont typeface="Arial" panose="020B0604020202020204" pitchFamily="34" charset="0"/>
              <a:buChar char="•"/>
            </a:pPr>
            <a:r>
              <a:rPr lang="en-US" sz="2400" b="0" i="0" dirty="0">
                <a:solidFill>
                  <a:srgbClr val="FFFFFF"/>
                </a:solidFill>
                <a:effectLst/>
                <a:latin typeface="-apple-system"/>
              </a:rPr>
              <a:t>National Response Plan, An Introduction (IS-800)</a:t>
            </a:r>
          </a:p>
          <a:p>
            <a:pPr marL="285750" indent="-285750">
              <a:buFont typeface="Arial" panose="020B0604020202020204" pitchFamily="34" charset="0"/>
              <a:buChar char="•"/>
            </a:pPr>
            <a:r>
              <a:rPr lang="en-US" sz="2400" b="0" i="0" dirty="0">
                <a:solidFill>
                  <a:srgbClr val="FFFFFF"/>
                </a:solidFill>
                <a:effectLst/>
                <a:latin typeface="-apple-system"/>
              </a:rPr>
              <a:t>Introduction to ICS (ICS-100)</a:t>
            </a:r>
          </a:p>
          <a:p>
            <a:pPr marL="285750" indent="-285750">
              <a:buFont typeface="Arial" panose="020B0604020202020204" pitchFamily="34" charset="0"/>
              <a:buChar char="•"/>
            </a:pPr>
            <a:r>
              <a:rPr lang="en-US" sz="2400" b="0" i="0" dirty="0">
                <a:solidFill>
                  <a:srgbClr val="FFFFFF"/>
                </a:solidFill>
                <a:effectLst/>
                <a:latin typeface="-apple-system"/>
              </a:rPr>
              <a:t>Interagency Incident Business Management (S-260)</a:t>
            </a:r>
            <a:endParaRPr lang="en-US" sz="2400" dirty="0"/>
          </a:p>
          <a:p>
            <a:pPr marL="285750" indent="-285750">
              <a:buFont typeface="Arial" panose="020B0604020202020204" pitchFamily="34" charset="0"/>
              <a:buChar char="•"/>
            </a:pPr>
            <a:endParaRPr lang="en-US" sz="2400" dirty="0"/>
          </a:p>
          <a:p>
            <a:r>
              <a:rPr lang="en-US" sz="2400" dirty="0"/>
              <a:t>Reach out to Elka if you would like to participate on a Federal Buying Team</a:t>
            </a:r>
          </a:p>
        </p:txBody>
      </p:sp>
    </p:spTree>
    <p:extLst>
      <p:ext uri="{BB962C8B-B14F-4D97-AF65-F5344CB8AC3E}">
        <p14:creationId xmlns:p14="http://schemas.microsoft.com/office/powerpoint/2010/main" val="1198277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10683</TotalTime>
  <Words>1343</Words>
  <Application>Microsoft Office PowerPoint</Application>
  <PresentationFormat>Widescreen</PresentationFormat>
  <Paragraphs>158</Paragraphs>
  <Slides>15</Slides>
  <Notes>12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-apple-system</vt:lpstr>
      <vt:lpstr>Arial</vt:lpstr>
      <vt:lpstr>Arial Rounded MT Bold</vt:lpstr>
      <vt:lpstr>Calibri</vt:lpstr>
      <vt:lpstr>Century Gothic</vt:lpstr>
      <vt:lpstr>CIDFont+F1</vt:lpstr>
      <vt:lpstr>CIDFont+F3</vt:lpstr>
      <vt:lpstr>Courier New</vt:lpstr>
      <vt:lpstr>Symbol</vt:lpstr>
      <vt:lpstr>Times New Roman</vt:lpstr>
      <vt:lpstr>Wingdings</vt:lpstr>
      <vt:lpstr>Wingdings 3</vt:lpstr>
      <vt:lpstr>Ion</vt:lpstr>
      <vt:lpstr>Incident Business Updates 2022  Elka Erikson  elka.erikson@usda.gov  Savanha Bechdolt savanha.bechdolt@usda.gov </vt:lpstr>
      <vt:lpstr>Updates</vt:lpstr>
      <vt:lpstr>PowerPoint Presentation</vt:lpstr>
      <vt:lpstr>COVID-19</vt:lpstr>
      <vt:lpstr>Work/Rest</vt:lpstr>
      <vt:lpstr>Travel and Lodging Updates: 2022 </vt:lpstr>
      <vt:lpstr>ASC Payment Process</vt:lpstr>
      <vt:lpstr>At Incident Management Support (AIMS)</vt:lpstr>
      <vt:lpstr>Incident Procurement/Buying Team Support</vt:lpstr>
      <vt:lpstr>FireNet- Records Management</vt:lpstr>
      <vt:lpstr>References - Procurement </vt:lpstr>
      <vt:lpstr>References – National Incident </vt:lpstr>
      <vt:lpstr>PowerPoint Presentation</vt:lpstr>
      <vt:lpstr>References - Miscellaneous </vt:lpstr>
      <vt:lpstr>PowerPoint Presentation</vt:lpstr>
    </vt:vector>
  </TitlesOfParts>
  <Company>USDA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R6 Fire and Aviation Contracting Team Incident Micro-Purchasing Training</dc:title>
  <dc:creator>Toombs, Kevin D -FS</dc:creator>
  <cp:lastModifiedBy>Bechdolt, Savanha - FS</cp:lastModifiedBy>
  <cp:revision>633</cp:revision>
  <dcterms:created xsi:type="dcterms:W3CDTF">2018-01-31T18:47:12Z</dcterms:created>
  <dcterms:modified xsi:type="dcterms:W3CDTF">2022-05-20T15:36:03Z</dcterms:modified>
</cp:coreProperties>
</file>